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sldIdLst>
    <p:sldId id="256" r:id="rId2"/>
    <p:sldId id="284" r:id="rId3"/>
    <p:sldId id="296" r:id="rId4"/>
    <p:sldId id="298" r:id="rId5"/>
    <p:sldId id="299" r:id="rId6"/>
    <p:sldId id="300" r:id="rId7"/>
    <p:sldId id="317" r:id="rId8"/>
    <p:sldId id="318" r:id="rId9"/>
    <p:sldId id="324" r:id="rId10"/>
    <p:sldId id="319" r:id="rId11"/>
    <p:sldId id="334" r:id="rId12"/>
    <p:sldId id="321" r:id="rId13"/>
    <p:sldId id="322" r:id="rId14"/>
    <p:sldId id="323" r:id="rId15"/>
    <p:sldId id="325" r:id="rId16"/>
    <p:sldId id="326" r:id="rId17"/>
    <p:sldId id="327" r:id="rId18"/>
    <p:sldId id="331" r:id="rId19"/>
    <p:sldId id="328" r:id="rId20"/>
    <p:sldId id="329" r:id="rId21"/>
    <p:sldId id="330" r:id="rId22"/>
    <p:sldId id="297" r:id="rId23"/>
    <p:sldId id="332" r:id="rId24"/>
    <p:sldId id="333" r:id="rId25"/>
    <p:sldId id="292" r:id="rId26"/>
  </p:sldIdLst>
  <p:sldSz cx="9144000" cy="6858000" type="screen4x3"/>
  <p:notesSz cx="6735763" cy="9869488"/>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RITXU ETXEBERRIA AGIRRE" initials="AE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C0000"/>
    <a:srgbClr val="CC6600"/>
    <a:srgbClr val="996600"/>
    <a:srgbClr val="FFECAF"/>
    <a:srgbClr val="518BE1"/>
    <a:srgbClr val="B5CCF9"/>
    <a:srgbClr val="3D92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02" autoAdjust="0"/>
    <p:restoredTop sz="92553" autoAdjust="0"/>
  </p:normalViewPr>
  <p:slideViewPr>
    <p:cSldViewPr>
      <p:cViewPr>
        <p:scale>
          <a:sx n="90" d="100"/>
          <a:sy n="90" d="100"/>
        </p:scale>
        <p:origin x="-462" y="-5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770" y="-96"/>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atin typeface="Times New Roman" charset="0"/>
              </a:defRPr>
            </a:lvl1pPr>
          </a:lstStyle>
          <a:p>
            <a:pPr>
              <a:defRPr/>
            </a:pPr>
            <a:endParaRPr lang="es-ES"/>
          </a:p>
        </p:txBody>
      </p:sp>
      <p:sp>
        <p:nvSpPr>
          <p:cNvPr id="3" name="2 Marcador de fecha"/>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atin typeface="Times New Roman" charset="0"/>
              </a:defRPr>
            </a:lvl1pPr>
          </a:lstStyle>
          <a:p>
            <a:pPr>
              <a:defRPr/>
            </a:pPr>
            <a:fld id="{3F26F19B-19DA-43CC-9B30-3634E0340C04}" type="datetimeFigureOut">
              <a:rPr lang="es-ES"/>
              <a:pPr>
                <a:defRPr/>
              </a:pPr>
              <a:t>18/12/2017</a:t>
            </a:fld>
            <a:endParaRPr lang="es-ES"/>
          </a:p>
        </p:txBody>
      </p:sp>
      <p:sp>
        <p:nvSpPr>
          <p:cNvPr id="4" name="3 Marcador de imagen de diapositiva"/>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73577" y="4688007"/>
            <a:ext cx="5388610" cy="4441270"/>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atin typeface="Times New Roman" charset="0"/>
              </a:defRPr>
            </a:lvl1pPr>
          </a:lstStyle>
          <a:p>
            <a:pPr>
              <a:defRPr/>
            </a:pPr>
            <a:endParaRPr lang="es-ES"/>
          </a:p>
        </p:txBody>
      </p:sp>
      <p:sp>
        <p:nvSpPr>
          <p:cNvPr id="7" name="6 Marcador de número de diapositiva"/>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atin typeface="Times New Roman" charset="0"/>
              </a:defRPr>
            </a:lvl1pPr>
          </a:lstStyle>
          <a:p>
            <a:pPr>
              <a:defRPr/>
            </a:pPr>
            <a:fld id="{0FF8673E-DEAB-49A5-A971-2289EF22CECD}" type="slidenum">
              <a:rPr lang="es-ES"/>
              <a:pPr>
                <a:defRPr/>
              </a:pPr>
              <a:t>‹Nº›</a:t>
            </a:fld>
            <a:endParaRPr lang="es-ES"/>
          </a:p>
        </p:txBody>
      </p:sp>
    </p:spTree>
    <p:extLst>
      <p:ext uri="{BB962C8B-B14F-4D97-AF65-F5344CB8AC3E}">
        <p14:creationId xmlns:p14="http://schemas.microsoft.com/office/powerpoint/2010/main" val="4116957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mtClean="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6D6A83-BE5E-43C6-B684-6DA820C51AED}" type="slidenum">
              <a:rPr lang="es-ES" sz="1200" smtClean="0"/>
              <a:pPr eaLnBrk="1" hangingPunct="1"/>
              <a:t>1</a:t>
            </a:fld>
            <a:endParaRPr lang="es-E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412776"/>
            <a:ext cx="7772400" cy="2187675"/>
          </a:xfrm>
        </p:spPr>
        <p:txBody>
          <a:bodyPr/>
          <a:lstStyle>
            <a:lvl1pPr>
              <a:defRPr lang="es-ES" sz="44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5569" y="3789040"/>
            <a:ext cx="6400800" cy="1296144"/>
          </a:xfrm>
          <a:prstGeom prst="rect">
            <a:avLst/>
          </a:prstGeo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49400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tx2">
                  <a:lumMod val="50000"/>
                </a:schemeClr>
              </a:buClr>
              <a:buFontTx/>
              <a:buChar char="•"/>
              <a:defRPr/>
            </a:pPr>
            <a:r>
              <a:rPr lang="es-ES" sz="3200" dirty="0" smtClean="0">
                <a:solidFill>
                  <a:srgbClr val="000000"/>
                </a:solidFill>
                <a:latin typeface="Arial Unicode MS" pitchFamily="34" charset="-128"/>
              </a:rPr>
              <a:t>Haga clic para modificar el estilo de texto del patrón</a:t>
            </a:r>
          </a:p>
          <a:p>
            <a:pPr lvl="1">
              <a:spcBef>
                <a:spcPct val="20000"/>
              </a:spcBef>
              <a:buClr>
                <a:schemeClr val="tx2">
                  <a:lumMod val="75000"/>
                </a:schemeClr>
              </a:buClr>
              <a:buFontTx/>
              <a:buChar char="–"/>
              <a:defRPr/>
            </a:pPr>
            <a:r>
              <a:rPr lang="es-ES" sz="2800" dirty="0" smtClean="0">
                <a:solidFill>
                  <a:srgbClr val="000000"/>
                </a:solidFill>
                <a:latin typeface="Arial Unicode MS" pitchFamily="34" charset="-128"/>
              </a:rPr>
              <a:t>Segundo nivel</a:t>
            </a:r>
          </a:p>
          <a:p>
            <a:pPr lvl="2">
              <a:spcBef>
                <a:spcPct val="20000"/>
              </a:spcBef>
              <a:buClr>
                <a:schemeClr val="tx2">
                  <a:lumMod val="50000"/>
                </a:schemeClr>
              </a:buClr>
              <a:buFontTx/>
              <a:buChar char="•"/>
              <a:defRPr/>
            </a:pPr>
            <a:r>
              <a:rPr lang="es-ES" dirty="0" smtClean="0">
                <a:solidFill>
                  <a:srgbClr val="000000"/>
                </a:solidFill>
                <a:latin typeface="Arial Unicode MS" pitchFamily="34" charset="-128"/>
              </a:rPr>
              <a:t>Tercer nivel</a:t>
            </a:r>
          </a:p>
          <a:p>
            <a:pPr lvl="3">
              <a:spcBef>
                <a:spcPct val="20000"/>
              </a:spcBef>
              <a:buClr>
                <a:schemeClr val="tx2">
                  <a:lumMod val="75000"/>
                </a:schemeClr>
              </a:buClr>
              <a:buFontTx/>
              <a:buChar char="–"/>
              <a:defRPr/>
            </a:pPr>
            <a:r>
              <a:rPr lang="es-ES" sz="2000" dirty="0" smtClean="0">
                <a:solidFill>
                  <a:srgbClr val="000000"/>
                </a:solidFill>
                <a:latin typeface="Arial Unicode MS" pitchFamily="34" charset="-128"/>
              </a:rPr>
              <a:t>Cuarto nivel</a:t>
            </a:r>
          </a:p>
          <a:p>
            <a:pPr lvl="4">
              <a:spcBef>
                <a:spcPct val="20000"/>
              </a:spcBef>
              <a:buClr>
                <a:schemeClr val="tx2">
                  <a:lumMod val="75000"/>
                </a:schemeClr>
              </a:buClr>
              <a:buFontTx/>
              <a:buChar char="»"/>
              <a:defRPr/>
            </a:pPr>
            <a:r>
              <a:rPr lang="es-ES" sz="2000" dirty="0" smtClean="0">
                <a:solidFill>
                  <a:srgbClr val="000000"/>
                </a:solidFill>
                <a:latin typeface="Arial Unicode MS" pitchFamily="34" charset="-128"/>
              </a:rPr>
              <a:t>Quinto nivel</a:t>
            </a:r>
          </a:p>
        </p:txBody>
      </p:sp>
      <p:sp>
        <p:nvSpPr>
          <p:cNvPr id="3" name="1 Título"/>
          <p:cNvSpPr txBox="1">
            <a:spLocks/>
          </p:cNvSpPr>
          <p:nvPr userDrawn="1"/>
        </p:nvSpPr>
        <p:spPr bwMode="auto">
          <a:xfrm>
            <a:off x="684213" y="26064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000" dirty="0" smtClean="0">
                <a:solidFill>
                  <a:schemeClr val="tx2"/>
                </a:solidFill>
                <a:latin typeface="Arial Black" pitchFamily="34" charset="0"/>
              </a:rPr>
              <a:t>Haga clic para modificar el estilo de título del patrón</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37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1 Título"/>
          <p:cNvSpPr txBox="1">
            <a:spLocks/>
          </p:cNvSpPr>
          <p:nvPr userDrawn="1"/>
        </p:nvSpPr>
        <p:spPr bwMode="auto">
          <a:xfrm>
            <a:off x="1331913" y="333375"/>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447"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a:spcBef>
                <a:spcPct val="20000"/>
              </a:spcBef>
              <a:buClr>
                <a:schemeClr val="tx2">
                  <a:lumMod val="50000"/>
                </a:schemeClr>
              </a:buClr>
              <a:buFont typeface="Wingdings" pitchFamily="2" charset="2"/>
              <a:buChar char="ü"/>
              <a:defRPr/>
            </a:pPr>
            <a:r>
              <a:rPr lang="es-ES" sz="3200" dirty="0" smtClean="0">
                <a:solidFill>
                  <a:srgbClr val="000000"/>
                </a:solidFill>
                <a:latin typeface="Arial Unicode MS" pitchFamily="34" charset="-128"/>
              </a:rPr>
              <a:t>Idea clave</a:t>
            </a:r>
            <a:r>
              <a:rPr lang="es-ES" sz="3200" baseline="0" dirty="0" smtClean="0">
                <a:solidFill>
                  <a:srgbClr val="000000"/>
                </a:solidFill>
                <a:latin typeface="Arial Unicode MS" pitchFamily="34" charset="-128"/>
              </a:rPr>
              <a:t> 1</a:t>
            </a:r>
          </a:p>
          <a:p>
            <a:pPr marL="457200" indent="-457200">
              <a:spcBef>
                <a:spcPct val="20000"/>
              </a:spcBef>
              <a:buClr>
                <a:schemeClr val="tx2">
                  <a:lumMod val="50000"/>
                </a:schemeClr>
              </a:buClr>
              <a:buFont typeface="Wingdings" pitchFamily="2" charset="2"/>
              <a:buChar char="ü"/>
              <a:defRPr/>
            </a:pPr>
            <a:r>
              <a:rPr lang="es-ES" sz="3200" baseline="0" dirty="0" smtClean="0">
                <a:solidFill>
                  <a:srgbClr val="000000"/>
                </a:solidFill>
                <a:latin typeface="Arial Unicode MS" pitchFamily="34" charset="-128"/>
              </a:rPr>
              <a:t>Idea clave 2</a:t>
            </a:r>
          </a:p>
        </p:txBody>
      </p:sp>
    </p:spTree>
    <p:extLst>
      <p:ext uri="{BB962C8B-B14F-4D97-AF65-F5344CB8AC3E}">
        <p14:creationId xmlns:p14="http://schemas.microsoft.com/office/powerpoint/2010/main" val="397126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sz="4000"/>
            </a:lvl1pPr>
          </a:lstStyle>
          <a:p>
            <a:r>
              <a:rPr lang="es-ES" dirty="0" smtClean="0"/>
              <a:t>Haga clic para modificar el estilo de título del patrón</a:t>
            </a:r>
            <a:endParaRPr lang="es-ES" dirty="0"/>
          </a:p>
        </p:txBody>
      </p:sp>
      <p:sp>
        <p:nvSpPr>
          <p:cNvPr id="3"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25AC52FD-2590-418F-B853-56C0691D2CA8}" type="datetimeFigureOut">
              <a:rPr lang="es-ES"/>
              <a:pPr>
                <a:defRPr/>
              </a:pPr>
              <a:t>18/12/2017</a:t>
            </a:fld>
            <a:endParaRPr lang="es-ES"/>
          </a:p>
        </p:txBody>
      </p:sp>
      <p:sp>
        <p:nvSpPr>
          <p:cNvPr id="4"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78D1966-7F7B-4234-99CE-166EF6C5EC51}" type="slidenum">
              <a:rPr lang="es-ES"/>
              <a:pPr>
                <a:defRPr/>
              </a:pPr>
              <a:t>‹Nº›</a:t>
            </a:fld>
            <a:endParaRPr lang="es-ES"/>
          </a:p>
        </p:txBody>
      </p:sp>
    </p:spTree>
    <p:extLst>
      <p:ext uri="{BB962C8B-B14F-4D97-AF65-F5344CB8AC3E}">
        <p14:creationId xmlns:p14="http://schemas.microsoft.com/office/powerpoint/2010/main" val="86235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588B1711-CBEC-4B81-BBD0-B11A6F678385}" type="datetimeFigureOut">
              <a:rPr lang="es-ES"/>
              <a:pPr>
                <a:defRPr/>
              </a:pPr>
              <a:t>18/12/2017</a:t>
            </a:fld>
            <a:endParaRPr lang="es-ES"/>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A0F827-DEC1-4D10-9BEA-49F4941E463C}" type="slidenum">
              <a:rPr lang="es-ES"/>
              <a:pPr>
                <a:defRPr/>
              </a:pPr>
              <a:t>‹Nº›</a:t>
            </a:fld>
            <a:endParaRPr lang="es-ES"/>
          </a:p>
        </p:txBody>
      </p:sp>
    </p:spTree>
    <p:extLst>
      <p:ext uri="{BB962C8B-B14F-4D97-AF65-F5344CB8AC3E}">
        <p14:creationId xmlns:p14="http://schemas.microsoft.com/office/powerpoint/2010/main" val="280143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5613" y="188640"/>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9" name="8 CuadroTexto"/>
          <p:cNvSpPr txBox="1"/>
          <p:nvPr userDrawn="1"/>
        </p:nvSpPr>
        <p:spPr>
          <a:xfrm>
            <a:off x="611560" y="1484784"/>
            <a:ext cx="7920880" cy="4031873"/>
          </a:xfrm>
          <a:prstGeom prst="rect">
            <a:avLst/>
          </a:prstGeom>
          <a:noFill/>
        </p:spPr>
        <p:txBody>
          <a:bodyPr wrap="square" rtlCol="0">
            <a:spAutoFit/>
          </a:bodyPr>
          <a:lstStyle/>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1</a:t>
            </a:r>
          </a:p>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2</a:t>
            </a: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a:solidFill>
                <a:srgbClr val="000000"/>
              </a:solidFill>
              <a:latin typeface="Arial Unicode MS" pitchFamily="34" charset="-128"/>
              <a:ea typeface="+mn-ea"/>
              <a:cs typeface="+mn-cs"/>
            </a:endParaRPr>
          </a:p>
        </p:txBody>
      </p:sp>
    </p:spTree>
    <p:extLst>
      <p:ext uri="{BB962C8B-B14F-4D97-AF65-F5344CB8AC3E}">
        <p14:creationId xmlns:p14="http://schemas.microsoft.com/office/powerpoint/2010/main" val="311476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8550" y="404664"/>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grpSp>
        <p:nvGrpSpPr>
          <p:cNvPr id="4" name="Group 7"/>
          <p:cNvGrpSpPr>
            <a:grpSpLocks/>
          </p:cNvGrpSpPr>
          <p:nvPr userDrawn="1"/>
        </p:nvGrpSpPr>
        <p:grpSpPr bwMode="auto">
          <a:xfrm>
            <a:off x="5611639" y="2251323"/>
            <a:ext cx="3168650" cy="3065463"/>
            <a:chOff x="3035" y="1570"/>
            <a:chExt cx="2204" cy="2158"/>
          </a:xfrm>
        </p:grpSpPr>
        <p:pic>
          <p:nvPicPr>
            <p:cNvPr id="5" name="Picture 8"/>
            <p:cNvPicPr>
              <a:picLocks noChangeAspect="1" noChangeArrowheads="1"/>
            </p:cNvPicPr>
            <p:nvPr>
              <p:custDataLst>
                <p:tags r:id="rId1"/>
              </p:custDataLst>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9"/>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s-ES" b="1" i="1" smtClean="0">
                  <a:latin typeface="Verdana" pitchFamily="34" charset="0"/>
                </a:rPr>
                <a:t>Eskerrik asko!!</a:t>
              </a:r>
            </a:p>
          </p:txBody>
        </p:sp>
      </p:grpSp>
    </p:spTree>
    <p:extLst>
      <p:ext uri="{BB962C8B-B14F-4D97-AF65-F5344CB8AC3E}">
        <p14:creationId xmlns:p14="http://schemas.microsoft.com/office/powerpoint/2010/main" val="40559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Rectangle 4"/>
          <p:cNvSpPr>
            <a:spLocks noGrp="1" noChangeArrowheads="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endParaRPr lang="es-ES"/>
          </a:p>
        </p:txBody>
      </p:sp>
      <p:sp>
        <p:nvSpPr>
          <p:cNvPr id="4" name="Rectangle 5"/>
          <p:cNvSpPr>
            <a:spLocks noGrp="1" noChangeArrowheads="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s-ES"/>
          </a:p>
        </p:txBody>
      </p:sp>
      <p:sp>
        <p:nvSpPr>
          <p:cNvPr id="5" name="Rectangle 6"/>
          <p:cNvSpPr>
            <a:spLocks noGrp="1" noChangeArrowheads="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3AD5B54B-F40E-4440-9BFD-8345DD8E3759}" type="slidenum">
              <a:rPr lang="es-ES"/>
              <a:pPr>
                <a:defRPr/>
              </a:pPr>
              <a:t>‹Nº›</a:t>
            </a:fld>
            <a:endParaRPr lang="es-ES"/>
          </a:p>
        </p:txBody>
      </p:sp>
      <p:sp>
        <p:nvSpPr>
          <p:cNvPr id="6"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dirty="0">
                <a:latin typeface="Arial Unicode MS" pitchFamily="34" charset="-128"/>
              </a:rPr>
              <a:t>Viñeta 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27511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ítulo y objetos">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0"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1 Título"/>
          <p:cNvSpPr>
            <a:spLocks noGrp="1"/>
          </p:cNvSpPr>
          <p:nvPr>
            <p:ph type="title"/>
          </p:nvPr>
        </p:nvSpPr>
        <p:spPr>
          <a:xfrm>
            <a:off x="1259631" y="215441"/>
            <a:ext cx="7540327" cy="1066130"/>
          </a:xfrm>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7" name="Rectangle 3"/>
          <p:cNvSpPr>
            <a:spLocks noGrp="1" noChangeArrowheads="1"/>
          </p:cNvSpPr>
          <p:nvPr>
            <p:ph idx="4294967295" hasCustomPrompt="1"/>
          </p:nvPr>
        </p:nvSpPr>
        <p:spPr bwMode="auto">
          <a:xfrm>
            <a:off x="755576" y="1501899"/>
            <a:ext cx="7920880" cy="4032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buFont typeface="Wingdings" pitchFamily="2" charset="2"/>
              <a:buChar char="ü"/>
              <a:defRPr baseline="0"/>
            </a:lvl1pPr>
          </a:lstStyle>
          <a:p>
            <a:pPr>
              <a:buClr>
                <a:schemeClr val="tx2">
                  <a:lumMod val="50000"/>
                </a:schemeClr>
              </a:buClr>
            </a:pPr>
            <a:r>
              <a:rPr lang="es-ES" dirty="0" err="1" smtClean="0">
                <a:latin typeface="Arial Unicode MS" pitchFamily="34" charset="-128"/>
              </a:rPr>
              <a:t>Ideia</a:t>
            </a:r>
            <a:r>
              <a:rPr lang="es-ES" dirty="0" smtClean="0">
                <a:latin typeface="Arial Unicode MS" pitchFamily="34" charset="-128"/>
              </a:rPr>
              <a:t> </a:t>
            </a:r>
            <a:r>
              <a:rPr lang="es-ES" dirty="0" err="1" smtClean="0">
                <a:latin typeface="Arial Unicode MS" pitchFamily="34" charset="-128"/>
              </a:rPr>
              <a:t>nagusia</a:t>
            </a:r>
            <a:r>
              <a:rPr lang="es-ES" dirty="0" smtClean="0">
                <a:latin typeface="Arial Unicode MS" pitchFamily="34" charset="-128"/>
              </a:rPr>
              <a:t> </a:t>
            </a:r>
            <a:r>
              <a:rPr lang="es-ES" dirty="0">
                <a:latin typeface="Arial Unicode MS" pitchFamily="34" charset="-128"/>
              </a:rPr>
              <a:t>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803220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dirty="0" smtClean="0"/>
              <a:t>Titulo de estilo de diapositiva</a:t>
            </a:r>
          </a:p>
        </p:txBody>
      </p:sp>
      <p:pic>
        <p:nvPicPr>
          <p:cNvPr id="1027" name="3B33EDE9-9423-4829-8EB1-3CF2B89F22E2" descr="A0C906B2-1E21-4B76-9682-5B3575CFFF58"/>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9" r:id="rId4"/>
    <p:sldLayoutId id="2147483880" r:id="rId5"/>
    <p:sldLayoutId id="2147483885" r:id="rId6"/>
    <p:sldLayoutId id="2147483887" r:id="rId7"/>
    <p:sldLayoutId id="2147483889" r:id="rId8"/>
    <p:sldLayoutId id="2147483890" r:id="rId9"/>
  </p:sldLayoutIdLst>
  <p:txStyles>
    <p:titleStyle>
      <a:lvl1pPr algn="ctr" rtl="0" eaLnBrk="0" fontAlgn="base" hangingPunct="0">
        <a:spcBef>
          <a:spcPct val="0"/>
        </a:spcBef>
        <a:spcAft>
          <a:spcPct val="0"/>
        </a:spcAft>
        <a:defRPr lang="es-ES" sz="4400" kern="1200" dirty="0" smtClean="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hyperlink" Target="http://www.osakidetza.euskadi.eus/contenidos/informacion/cevime_infac_2017/es_def/adjuntos/INFAC_Vol%2025_n8_asma_adolescentes_y_adulto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2"/>
            </p:custDataLst>
          </p:nvPr>
        </p:nvSpPr>
        <p:spPr>
          <a:xfrm>
            <a:off x="539750" y="1196975"/>
            <a:ext cx="7772400" cy="2303463"/>
          </a:xfrm>
        </p:spPr>
        <p:txBody>
          <a:bodyPr/>
          <a:lstStyle/>
          <a:p>
            <a:r>
              <a:rPr lang="es-ES_tradnl" dirty="0" smtClean="0"/>
              <a:t/>
            </a:r>
            <a:br>
              <a:rPr lang="es-ES_tradnl" dirty="0" smtClean="0"/>
            </a:br>
            <a:r>
              <a:rPr lang="es-ES" b="1" dirty="0"/>
              <a:t>ASMA EN LA EDAD ADULTA Y ADOLESCENCIA </a:t>
            </a:r>
            <a:r>
              <a:rPr lang="es-ES_tradnl" dirty="0" smtClean="0">
                <a:solidFill>
                  <a:schemeClr val="tx2"/>
                </a:solidFill>
                <a:latin typeface="Arial Black" pitchFamily="34" charset="0"/>
              </a:rPr>
              <a:t/>
            </a:r>
            <a:br>
              <a:rPr lang="es-ES_tradnl" dirty="0" smtClean="0">
                <a:solidFill>
                  <a:schemeClr val="tx2"/>
                </a:solidFill>
                <a:latin typeface="Arial Black" pitchFamily="34" charset="0"/>
              </a:rPr>
            </a:br>
            <a:r>
              <a:rPr lang="es-ES_tradnl" dirty="0" smtClean="0">
                <a:solidFill>
                  <a:schemeClr val="tx2"/>
                </a:solidFill>
                <a:latin typeface="Arial Black" pitchFamily="34" charset="0"/>
              </a:rPr>
              <a:t/>
            </a:r>
            <a:br>
              <a:rPr lang="es-ES_tradnl" dirty="0" smtClean="0">
                <a:solidFill>
                  <a:schemeClr val="tx2"/>
                </a:solidFill>
                <a:latin typeface="Arial Black" pitchFamily="34" charset="0"/>
              </a:rPr>
            </a:br>
            <a:r>
              <a:rPr lang="es-ES" b="1" dirty="0" err="1"/>
              <a:t>Vol</a:t>
            </a:r>
            <a:r>
              <a:rPr lang="es-ES" b="1" dirty="0"/>
              <a:t> </a:t>
            </a:r>
            <a:r>
              <a:rPr lang="es-ES" b="1" dirty="0" smtClean="0"/>
              <a:t>25, </a:t>
            </a:r>
            <a:r>
              <a:rPr lang="es-ES" b="1"/>
              <a:t>Nº </a:t>
            </a:r>
            <a:r>
              <a:rPr lang="es-ES" b="1" smtClean="0"/>
              <a:t>8, </a:t>
            </a:r>
            <a:r>
              <a:rPr lang="es-ES" b="1" dirty="0" smtClean="0"/>
              <a:t>2017</a:t>
            </a:r>
            <a:endParaRPr lang="es-ES" dirty="0" smtClean="0">
              <a:solidFill>
                <a:schemeClr val="tx2"/>
              </a:solidFill>
              <a:latin typeface="Arial Black"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 dirty="0" smtClean="0"/>
              <a:t>Tratamiento </a:t>
            </a:r>
            <a:r>
              <a:rPr lang="es-ES" dirty="0"/>
              <a:t>(</a:t>
            </a:r>
            <a:r>
              <a:rPr lang="es-ES" dirty="0" smtClean="0"/>
              <a:t>IV)</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611560" y="1340768"/>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sz="1600" dirty="0">
                <a:solidFill>
                  <a:schemeClr val="tx2"/>
                </a:solidFill>
                <a:latin typeface="Arial Black" pitchFamily="34" charset="0"/>
              </a:rPr>
              <a:t>Tratamiento farmacológico</a:t>
            </a:r>
          </a:p>
          <a:p>
            <a:pPr marL="0" indent="0">
              <a:buClr>
                <a:schemeClr val="tx2">
                  <a:lumMod val="50000"/>
                </a:schemeClr>
              </a:buClr>
              <a:buNone/>
            </a:pPr>
            <a:endParaRPr lang="es-ES" sz="1800" dirty="0" smtClean="0">
              <a:latin typeface="Arial Unicode MS" pitchFamily="34" charset="-128"/>
            </a:endParaRPr>
          </a:p>
          <a:p>
            <a:pPr>
              <a:buClr>
                <a:schemeClr val="tx2">
                  <a:lumMod val="50000"/>
                </a:schemeClr>
              </a:buClr>
            </a:pPr>
            <a:r>
              <a:rPr lang="es-ES" sz="1800" dirty="0">
                <a:latin typeface="Arial Unicode MS" pitchFamily="34" charset="-128"/>
              </a:rPr>
              <a:t>El tratamiento del asma debe ser individualizado, </a:t>
            </a:r>
            <a:r>
              <a:rPr lang="es-ES" sz="1800" dirty="0" smtClean="0">
                <a:latin typeface="Arial Unicode MS" pitchFamily="34" charset="-128"/>
              </a:rPr>
              <a:t>escalonado </a:t>
            </a:r>
            <a:r>
              <a:rPr lang="es-ES" sz="1600" dirty="0" smtClean="0">
                <a:latin typeface="Arial Unicode MS" pitchFamily="34" charset="-128"/>
              </a:rPr>
              <a:t>(ver figura 1) </a:t>
            </a:r>
            <a:r>
              <a:rPr lang="es-ES" sz="1800" dirty="0">
                <a:latin typeface="Arial Unicode MS" pitchFamily="34" charset="-128"/>
              </a:rPr>
              <a:t>y ajustarse de forma </a:t>
            </a:r>
            <a:r>
              <a:rPr lang="es-ES" sz="1800" dirty="0" smtClean="0">
                <a:latin typeface="Arial Unicode MS" pitchFamily="34" charset="-128"/>
              </a:rPr>
              <a:t>continua</a:t>
            </a:r>
          </a:p>
          <a:p>
            <a:pPr>
              <a:buClr>
                <a:schemeClr val="tx2">
                  <a:lumMod val="50000"/>
                </a:schemeClr>
              </a:buClr>
            </a:pPr>
            <a:r>
              <a:rPr lang="es-ES" sz="1800" dirty="0" smtClean="0">
                <a:latin typeface="Arial Unicode MS" pitchFamily="34" charset="-128"/>
              </a:rPr>
              <a:t>Se </a:t>
            </a:r>
            <a:r>
              <a:rPr lang="es-ES" sz="1800" dirty="0">
                <a:latin typeface="Arial Unicode MS" pitchFamily="34" charset="-128"/>
              </a:rPr>
              <a:t>debe iniciar el tratamiento en el escalón que se considere más apropiado para la situación de cada </a:t>
            </a:r>
            <a:r>
              <a:rPr lang="es-ES" sz="1800" dirty="0" smtClean="0">
                <a:latin typeface="Arial Unicode MS" pitchFamily="34" charset="-128"/>
              </a:rPr>
              <a:t>paciente</a:t>
            </a:r>
          </a:p>
          <a:p>
            <a:pPr>
              <a:buClr>
                <a:schemeClr val="tx2">
                  <a:lumMod val="50000"/>
                </a:schemeClr>
              </a:buClr>
            </a:pPr>
            <a:r>
              <a:rPr lang="es-ES" sz="1800" dirty="0" smtClean="0">
                <a:latin typeface="Arial Unicode MS" pitchFamily="34" charset="-128"/>
              </a:rPr>
              <a:t>El </a:t>
            </a:r>
            <a:r>
              <a:rPr lang="es-ES" sz="1800" dirty="0">
                <a:latin typeface="Arial Unicode MS" pitchFamily="34" charset="-128"/>
              </a:rPr>
              <a:t>objetivo es alcanzar un buen control rápidamente y mantenerlo, subiendo de escalón si es necesario y bajando cuando el control es </a:t>
            </a:r>
            <a:r>
              <a:rPr lang="es-ES" sz="1800" dirty="0" smtClean="0">
                <a:latin typeface="Arial Unicode MS" pitchFamily="34" charset="-128"/>
              </a:rPr>
              <a:t>adecuado </a:t>
            </a:r>
          </a:p>
          <a:p>
            <a:pPr>
              <a:buClr>
                <a:schemeClr val="tx2">
                  <a:lumMod val="50000"/>
                </a:schemeClr>
              </a:buClr>
            </a:pPr>
            <a:r>
              <a:rPr lang="es-ES" sz="1800" dirty="0" smtClean="0">
                <a:latin typeface="Arial Unicode MS" pitchFamily="34" charset="-128"/>
              </a:rPr>
              <a:t>Antes </a:t>
            </a:r>
            <a:r>
              <a:rPr lang="es-ES" sz="1800" dirty="0">
                <a:latin typeface="Arial Unicode MS" pitchFamily="34" charset="-128"/>
              </a:rPr>
              <a:t>de modificar el tratamiento se debe valorar la adherencia, la técnica de inhalación y los factores </a:t>
            </a:r>
            <a:r>
              <a:rPr lang="es-ES" sz="1800" dirty="0" smtClean="0">
                <a:latin typeface="Arial Unicode MS" pitchFamily="34" charset="-128"/>
              </a:rPr>
              <a:t>desencadenantes</a:t>
            </a:r>
          </a:p>
          <a:p>
            <a:pPr marL="0" indent="0">
              <a:buClr>
                <a:schemeClr val="tx2">
                  <a:lumMod val="50000"/>
                </a:schemeClr>
              </a:buClr>
              <a:buNone/>
            </a:pPr>
            <a:endParaRPr lang="es-ES" sz="1800" dirty="0">
              <a:latin typeface="Arial Unicode MS" pitchFamily="34" charset="-128"/>
            </a:endParaRPr>
          </a:p>
          <a:p>
            <a:pPr>
              <a:buFontTx/>
              <a:buNone/>
            </a:pPr>
            <a:endParaRPr lang="es-ES" dirty="0" smtClean="0"/>
          </a:p>
          <a:p>
            <a:endParaRPr lang="es-ES" dirty="0" smtClean="0"/>
          </a:p>
        </p:txBody>
      </p:sp>
    </p:spTree>
    <p:extLst>
      <p:ext uri="{BB962C8B-B14F-4D97-AF65-F5344CB8AC3E}">
        <p14:creationId xmlns:p14="http://schemas.microsoft.com/office/powerpoint/2010/main" val="4258632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20688"/>
            <a:ext cx="8966648" cy="6237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106338"/>
            <a:ext cx="761047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4026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536" y="116632"/>
            <a:ext cx="8229600" cy="1143000"/>
          </a:xfrm>
        </p:spPr>
        <p:txBody>
          <a:bodyPr/>
          <a:lstStyle/>
          <a:p>
            <a:r>
              <a:rPr lang="es-ES" dirty="0" smtClean="0">
                <a:solidFill>
                  <a:schemeClr val="tx2"/>
                </a:solidFill>
                <a:latin typeface="Arial Black" pitchFamily="34" charset="0"/>
              </a:rPr>
              <a:t>Tratamiento farmacológico</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251520" y="1124744"/>
            <a:ext cx="8568952" cy="42484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sz="1800" dirty="0" smtClean="0">
                <a:solidFill>
                  <a:schemeClr val="tx2"/>
                </a:solidFill>
                <a:latin typeface="Arial Black" pitchFamily="34" charset="0"/>
              </a:rPr>
              <a:t>Escalón 1. Tratamiento intermitente o de alivio con SABA</a:t>
            </a:r>
            <a:endParaRPr lang="es-ES" sz="1800" dirty="0" smtClean="0">
              <a:latin typeface="Arial Unicode MS" pitchFamily="34" charset="-128"/>
            </a:endParaRPr>
          </a:p>
          <a:p>
            <a:pPr>
              <a:buClr>
                <a:schemeClr val="tx2">
                  <a:lumMod val="50000"/>
                </a:schemeClr>
              </a:buClr>
            </a:pPr>
            <a:r>
              <a:rPr lang="es-ES" sz="1400" dirty="0">
                <a:latin typeface="Arial Unicode MS" pitchFamily="34" charset="-128"/>
              </a:rPr>
              <a:t>Se debe prescribir un SABA (salbutamol o </a:t>
            </a:r>
            <a:r>
              <a:rPr lang="es-ES" sz="1400" dirty="0" err="1">
                <a:latin typeface="Arial Unicode MS" pitchFamily="34" charset="-128"/>
              </a:rPr>
              <a:t>terbutalina</a:t>
            </a:r>
            <a:r>
              <a:rPr lang="es-ES" sz="1400" dirty="0">
                <a:latin typeface="Arial Unicode MS" pitchFamily="34" charset="-128"/>
              </a:rPr>
              <a:t>) como tratamiento sintomático de alivio o “rescate”, a demanda, a todos los pacientes con asma. Los pacientes con síntomas ocasionales y de corta duración pueden recibir SABA como único </a:t>
            </a:r>
            <a:r>
              <a:rPr lang="es-ES" sz="1400" dirty="0" smtClean="0">
                <a:latin typeface="Arial Unicode MS" pitchFamily="34" charset="-128"/>
              </a:rPr>
              <a:t>tratamiento</a:t>
            </a:r>
            <a:endParaRPr lang="es-ES" sz="1400" dirty="0">
              <a:latin typeface="Arial Unicode MS" pitchFamily="34" charset="-128"/>
            </a:endParaRPr>
          </a:p>
          <a:p>
            <a:pPr>
              <a:buClr>
                <a:schemeClr val="tx2">
                  <a:lumMod val="50000"/>
                </a:schemeClr>
              </a:buClr>
            </a:pPr>
            <a:r>
              <a:rPr lang="es-ES" sz="1400" dirty="0">
                <a:latin typeface="Arial Unicode MS" pitchFamily="34" charset="-128"/>
              </a:rPr>
              <a:t>Los anticolinérgicos inhalados de corta duración o SAMA (bromuro de </a:t>
            </a:r>
            <a:r>
              <a:rPr lang="es-ES" sz="1400" dirty="0" err="1">
                <a:latin typeface="Arial Unicode MS" pitchFamily="34" charset="-128"/>
              </a:rPr>
              <a:t>ipratropio</a:t>
            </a:r>
            <a:r>
              <a:rPr lang="es-ES" sz="1400" dirty="0">
                <a:latin typeface="Arial Unicode MS" pitchFamily="34" charset="-128"/>
              </a:rPr>
              <a:t>) </a:t>
            </a:r>
            <a:r>
              <a:rPr lang="es-ES" sz="1400" dirty="0" smtClean="0">
                <a:latin typeface="Arial Unicode MS" pitchFamily="34" charset="-128"/>
              </a:rPr>
              <a:t>no </a:t>
            </a:r>
            <a:r>
              <a:rPr lang="es-ES" sz="1400" dirty="0">
                <a:latin typeface="Arial Unicode MS" pitchFamily="34" charset="-128"/>
              </a:rPr>
              <a:t>son de primera elección</a:t>
            </a:r>
            <a:r>
              <a:rPr lang="es-ES" sz="1400" dirty="0" smtClean="0">
                <a:latin typeface="Arial Unicode MS" pitchFamily="34" charset="-128"/>
              </a:rPr>
              <a:t>. Considerar si </a:t>
            </a:r>
            <a:r>
              <a:rPr lang="es-ES" sz="1400" dirty="0">
                <a:latin typeface="Arial Unicode MS" pitchFamily="34" charset="-128"/>
              </a:rPr>
              <a:t>intolerancia a </a:t>
            </a:r>
            <a:r>
              <a:rPr lang="es-ES" sz="1400" dirty="0" smtClean="0">
                <a:latin typeface="Arial Unicode MS" pitchFamily="34" charset="-128"/>
              </a:rPr>
              <a:t>SABA</a:t>
            </a:r>
          </a:p>
          <a:p>
            <a:pPr>
              <a:buClr>
                <a:schemeClr val="tx2">
                  <a:lumMod val="50000"/>
                </a:schemeClr>
              </a:buClr>
            </a:pPr>
            <a:endParaRPr lang="es-ES" sz="900" dirty="0" smtClean="0">
              <a:latin typeface="Arial Unicode MS" pitchFamily="34" charset="-128"/>
            </a:endParaRPr>
          </a:p>
          <a:p>
            <a:pPr marL="0" indent="0">
              <a:buClr>
                <a:schemeClr val="tx2">
                  <a:lumMod val="50000"/>
                </a:schemeClr>
              </a:buClr>
              <a:buNone/>
            </a:pPr>
            <a:r>
              <a:rPr lang="es-ES" sz="1800" dirty="0" smtClean="0">
                <a:solidFill>
                  <a:schemeClr val="tx2"/>
                </a:solidFill>
                <a:latin typeface="Arial Black" pitchFamily="34" charset="0"/>
              </a:rPr>
              <a:t>Escalón 2. Introducción del tratamiento controlador</a:t>
            </a:r>
            <a:endParaRPr lang="es-ES" sz="1800" dirty="0">
              <a:solidFill>
                <a:schemeClr val="tx2"/>
              </a:solidFill>
              <a:latin typeface="Arial Black" pitchFamily="34" charset="0"/>
            </a:endParaRPr>
          </a:p>
          <a:p>
            <a:r>
              <a:rPr lang="es-ES" sz="1400" dirty="0">
                <a:latin typeface="Arial Unicode MS" pitchFamily="34" charset="-128"/>
              </a:rPr>
              <a:t>En pacientes con control inadecuado con SABA, los corticoides inhalados (CI) son el tratamiento controlador o “de fondo” de </a:t>
            </a:r>
            <a:r>
              <a:rPr lang="es-ES" sz="1400" dirty="0" smtClean="0">
                <a:latin typeface="Arial Unicode MS" pitchFamily="34" charset="-128"/>
              </a:rPr>
              <a:t>elección</a:t>
            </a:r>
          </a:p>
          <a:p>
            <a:r>
              <a:rPr lang="es-ES" sz="1400" dirty="0">
                <a:latin typeface="Arial Unicode MS" pitchFamily="34" charset="-128"/>
              </a:rPr>
              <a:t>En general, se recomienda el inicio del CI en pacientes que presentan síntomas de forma continua o que, aun con síntomas ocasionales, presentan exacerbaciones clínicamente </a:t>
            </a:r>
            <a:r>
              <a:rPr lang="es-ES" sz="1400" dirty="0" smtClean="0">
                <a:latin typeface="Arial Unicode MS" pitchFamily="34" charset="-128"/>
              </a:rPr>
              <a:t>relevantes</a:t>
            </a:r>
          </a:p>
          <a:p>
            <a:r>
              <a:rPr lang="es-ES" sz="1400" dirty="0" smtClean="0">
                <a:latin typeface="Arial Unicode MS" pitchFamily="34" charset="-128"/>
              </a:rPr>
              <a:t>Se recomienda </a:t>
            </a:r>
            <a:r>
              <a:rPr lang="es-ES" sz="1400" dirty="0">
                <a:latin typeface="Arial Unicode MS" pitchFamily="34" charset="-128"/>
              </a:rPr>
              <a:t>iniciar el tratamiento con dosis </a:t>
            </a:r>
            <a:r>
              <a:rPr lang="es-ES" sz="1400" dirty="0" smtClean="0">
                <a:latin typeface="Arial Unicode MS" pitchFamily="34" charset="-128"/>
              </a:rPr>
              <a:t>bajas </a:t>
            </a:r>
            <a:r>
              <a:rPr lang="es-ES" sz="1400" dirty="0">
                <a:latin typeface="Arial Unicode MS" pitchFamily="34" charset="-128"/>
              </a:rPr>
              <a:t>y utilizar la mínima dosis efectiva para mantener el control 	</a:t>
            </a:r>
            <a:endParaRPr lang="es-ES" sz="1400" dirty="0" smtClean="0">
              <a:latin typeface="Arial Unicode MS" pitchFamily="34" charset="-128"/>
            </a:endParaRPr>
          </a:p>
          <a:p>
            <a:r>
              <a:rPr lang="es-ES" sz="1400" dirty="0" smtClean="0">
                <a:latin typeface="Arial Unicode MS" pitchFamily="34" charset="-128"/>
              </a:rPr>
              <a:t>Son </a:t>
            </a:r>
            <a:r>
              <a:rPr lang="es-ES" sz="1400" dirty="0">
                <a:latin typeface="Arial Unicode MS" pitchFamily="34" charset="-128"/>
              </a:rPr>
              <a:t>ligeramente más efectivos </a:t>
            </a:r>
            <a:r>
              <a:rPr lang="es-ES" sz="1400" dirty="0" smtClean="0">
                <a:latin typeface="Arial Unicode MS" pitchFamily="34" charset="-128"/>
              </a:rPr>
              <a:t>en </a:t>
            </a:r>
            <a:r>
              <a:rPr lang="es-ES" sz="1400" dirty="0">
                <a:latin typeface="Arial Unicode MS" pitchFamily="34" charset="-128"/>
              </a:rPr>
              <a:t>dos administraciones </a:t>
            </a:r>
            <a:r>
              <a:rPr lang="es-ES" sz="1400" dirty="0" smtClean="0">
                <a:latin typeface="Arial Unicode MS" pitchFamily="34" charset="-128"/>
              </a:rPr>
              <a:t>diarias (</a:t>
            </a:r>
            <a:r>
              <a:rPr lang="es-ES" sz="1400" dirty="0">
                <a:latin typeface="Arial Unicode MS" pitchFamily="34" charset="-128"/>
              </a:rPr>
              <a:t>excepto </a:t>
            </a:r>
            <a:r>
              <a:rPr lang="es-ES" sz="1400" dirty="0" err="1">
                <a:latin typeface="Arial Unicode MS" pitchFamily="34" charset="-128"/>
              </a:rPr>
              <a:t>ciclesonida</a:t>
            </a:r>
            <a:r>
              <a:rPr lang="es-ES" sz="1400" dirty="0" smtClean="0">
                <a:latin typeface="Arial Unicode MS" pitchFamily="34" charset="-128"/>
              </a:rPr>
              <a:t>), </a:t>
            </a:r>
            <a:r>
              <a:rPr lang="es-ES" sz="1400" dirty="0">
                <a:latin typeface="Arial Unicode MS" pitchFamily="34" charset="-128"/>
              </a:rPr>
              <a:t>aunque en los pacientes con asma leve y bien controlada pueden utilizarse una vez al </a:t>
            </a:r>
            <a:r>
              <a:rPr lang="es-ES" sz="1400" dirty="0" smtClean="0">
                <a:latin typeface="Arial Unicode MS" pitchFamily="34" charset="-128"/>
              </a:rPr>
              <a:t>día. Con </a:t>
            </a:r>
            <a:r>
              <a:rPr lang="es-ES" sz="1400" dirty="0">
                <a:latin typeface="Arial Unicode MS" pitchFamily="34" charset="-128"/>
              </a:rPr>
              <a:t>pautas </a:t>
            </a:r>
            <a:r>
              <a:rPr lang="es-ES" sz="1400" dirty="0" smtClean="0">
                <a:latin typeface="Arial Unicode MS" pitchFamily="34" charset="-128"/>
              </a:rPr>
              <a:t>intermitentes no </a:t>
            </a:r>
            <a:r>
              <a:rPr lang="es-ES" sz="1400" dirty="0">
                <a:latin typeface="Arial Unicode MS" pitchFamily="34" charset="-128"/>
              </a:rPr>
              <a:t>se consigue el mismo grado de control de los </a:t>
            </a:r>
            <a:r>
              <a:rPr lang="es-ES" sz="1400" dirty="0" smtClean="0">
                <a:latin typeface="Arial Unicode MS" pitchFamily="34" charset="-128"/>
              </a:rPr>
              <a:t>síntomas (sólo en asma estacional)</a:t>
            </a:r>
            <a:endParaRPr lang="es-ES" sz="1400" dirty="0">
              <a:latin typeface="Arial Unicode MS" pitchFamily="34" charset="-128"/>
            </a:endParaRPr>
          </a:p>
        </p:txBody>
      </p:sp>
    </p:spTree>
    <p:extLst>
      <p:ext uri="{BB962C8B-B14F-4D97-AF65-F5344CB8AC3E}">
        <p14:creationId xmlns:p14="http://schemas.microsoft.com/office/powerpoint/2010/main" val="4258632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656"/>
            <a:ext cx="9163234" cy="6445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863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88640"/>
            <a:ext cx="8229600" cy="1143000"/>
          </a:xfrm>
        </p:spPr>
        <p:txBody>
          <a:bodyPr/>
          <a:lstStyle/>
          <a:p>
            <a:r>
              <a:rPr lang="es-ES" dirty="0"/>
              <a:t>Tratamiento farmacológico</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95536" y="1196752"/>
            <a:ext cx="8496944" cy="41764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sz="1800" dirty="0" smtClean="0">
                <a:solidFill>
                  <a:schemeClr val="tx2"/>
                </a:solidFill>
                <a:latin typeface="Arial Black" pitchFamily="34" charset="0"/>
              </a:rPr>
              <a:t>Escalón 3. Inicio de la terapia añadida</a:t>
            </a:r>
            <a:endParaRPr lang="es-ES" sz="1800" dirty="0" smtClean="0">
              <a:latin typeface="Arial Unicode MS" pitchFamily="34" charset="-128"/>
            </a:endParaRPr>
          </a:p>
          <a:p>
            <a:pPr>
              <a:buClr>
                <a:schemeClr val="tx2">
                  <a:lumMod val="50000"/>
                </a:schemeClr>
              </a:buClr>
            </a:pPr>
            <a:r>
              <a:rPr lang="es-ES" sz="1800" dirty="0" smtClean="0">
                <a:latin typeface="Arial Unicode MS" pitchFamily="34" charset="-128"/>
              </a:rPr>
              <a:t>Una proporción </a:t>
            </a:r>
            <a:r>
              <a:rPr lang="es-ES" sz="1800" dirty="0">
                <a:latin typeface="Arial Unicode MS" pitchFamily="34" charset="-128"/>
              </a:rPr>
              <a:t>de pacientes pueden no responder </a:t>
            </a:r>
            <a:r>
              <a:rPr lang="es-ES" sz="1800" dirty="0" smtClean="0">
                <a:latin typeface="Arial Unicode MS" pitchFamily="34" charset="-128"/>
              </a:rPr>
              <a:t>a </a:t>
            </a:r>
            <a:r>
              <a:rPr lang="es-ES" sz="1800" dirty="0">
                <a:latin typeface="Arial Unicode MS" pitchFamily="34" charset="-128"/>
              </a:rPr>
              <a:t>dosis bajas de CI en </a:t>
            </a:r>
            <a:r>
              <a:rPr lang="es-ES" sz="1800" dirty="0" smtClean="0">
                <a:latin typeface="Arial Unicode MS" pitchFamily="34" charset="-128"/>
              </a:rPr>
              <a:t>monoterapia</a:t>
            </a:r>
          </a:p>
          <a:p>
            <a:pPr>
              <a:buClr>
                <a:schemeClr val="tx2">
                  <a:lumMod val="50000"/>
                </a:schemeClr>
              </a:buClr>
            </a:pPr>
            <a:r>
              <a:rPr lang="es-ES" sz="1800" dirty="0" smtClean="0">
                <a:latin typeface="Arial Unicode MS" pitchFamily="34" charset="-128"/>
              </a:rPr>
              <a:t>Se </a:t>
            </a:r>
            <a:r>
              <a:rPr lang="es-ES" sz="1800" dirty="0">
                <a:latin typeface="Arial Unicode MS" pitchFamily="34" charset="-128"/>
              </a:rPr>
              <a:t>recomienda añadir un beta-adrenérgico de larga duración (LABA) al CI, antes que aumentar la dosis de </a:t>
            </a:r>
            <a:r>
              <a:rPr lang="es-ES" sz="1800" dirty="0" smtClean="0">
                <a:latin typeface="Arial Unicode MS" pitchFamily="34" charset="-128"/>
              </a:rPr>
              <a:t>CI, </a:t>
            </a:r>
            <a:r>
              <a:rPr lang="es-ES" sz="1800" dirty="0">
                <a:latin typeface="Arial Unicode MS" pitchFamily="34" charset="-128"/>
              </a:rPr>
              <a:t>en un único dispositivo, para evitar el uso de LABA sin CI y para mejorar la </a:t>
            </a:r>
            <a:r>
              <a:rPr lang="es-ES" sz="1800" dirty="0" smtClean="0">
                <a:latin typeface="Arial Unicode MS" pitchFamily="34" charset="-128"/>
              </a:rPr>
              <a:t>adherencia</a:t>
            </a:r>
            <a:r>
              <a:rPr lang="es-ES" sz="1800" dirty="0">
                <a:latin typeface="Arial Unicode MS" pitchFamily="34" charset="-128"/>
              </a:rPr>
              <a:t>. Los LABA no deben utilizarse en </a:t>
            </a:r>
            <a:r>
              <a:rPr lang="es-ES" sz="1800" dirty="0" smtClean="0">
                <a:latin typeface="Arial Unicode MS" pitchFamily="34" charset="-128"/>
              </a:rPr>
              <a:t>monoterapia</a:t>
            </a:r>
          </a:p>
          <a:p>
            <a:pPr>
              <a:buClr>
                <a:schemeClr val="tx2">
                  <a:lumMod val="50000"/>
                </a:schemeClr>
              </a:buClr>
            </a:pPr>
            <a:r>
              <a:rPr lang="es-ES" sz="1800" dirty="0">
                <a:latin typeface="Arial Unicode MS" pitchFamily="34" charset="-128"/>
              </a:rPr>
              <a:t>Otra opción es con la combinación </a:t>
            </a:r>
            <a:r>
              <a:rPr lang="es-ES" sz="1800" dirty="0" err="1">
                <a:latin typeface="Arial Unicode MS" pitchFamily="34" charset="-128"/>
              </a:rPr>
              <a:t>formoterol</a:t>
            </a:r>
            <a:r>
              <a:rPr lang="es-ES" sz="1800" dirty="0">
                <a:latin typeface="Arial Unicode MS" pitchFamily="34" charset="-128"/>
              </a:rPr>
              <a:t> (LABA de inicio de acción rápido) + </a:t>
            </a:r>
            <a:r>
              <a:rPr lang="es-ES" sz="1800" dirty="0" smtClean="0">
                <a:latin typeface="Arial Unicode MS" pitchFamily="34" charset="-128"/>
              </a:rPr>
              <a:t>CI (dosis bajas/medias) </a:t>
            </a:r>
            <a:r>
              <a:rPr lang="es-ES" sz="1800" dirty="0">
                <a:latin typeface="Arial Unicode MS" pitchFamily="34" charset="-128"/>
              </a:rPr>
              <a:t>como </a:t>
            </a:r>
            <a:r>
              <a:rPr lang="es-ES" sz="1800" dirty="0" smtClean="0">
                <a:latin typeface="Arial Unicode MS" pitchFamily="34" charset="-128"/>
              </a:rPr>
              <a:t>un </a:t>
            </a:r>
            <a:r>
              <a:rPr lang="es-ES" sz="1800" dirty="0">
                <a:latin typeface="Arial Unicode MS" pitchFamily="34" charset="-128"/>
              </a:rPr>
              <a:t>único inhalador de mantenimiento y de alivio de síntomas </a:t>
            </a:r>
            <a:r>
              <a:rPr lang="es-ES" sz="1800" dirty="0" smtClean="0">
                <a:latin typeface="Arial Unicode MS" pitchFamily="34" charset="-128"/>
              </a:rPr>
              <a:t>(conocida </a:t>
            </a:r>
            <a:r>
              <a:rPr lang="es-ES" sz="1800" dirty="0">
                <a:latin typeface="Arial Unicode MS" pitchFamily="34" charset="-128"/>
              </a:rPr>
              <a:t>como terapia “SMART</a:t>
            </a:r>
            <a:r>
              <a:rPr lang="es-ES" sz="1800" dirty="0" smtClean="0">
                <a:latin typeface="Arial Unicode MS" pitchFamily="34" charset="-128"/>
              </a:rPr>
              <a:t>”) – sólo algunas </a:t>
            </a:r>
            <a:r>
              <a:rPr lang="es-ES" sz="1800" dirty="0">
                <a:latin typeface="Arial Unicode MS" pitchFamily="34" charset="-128"/>
              </a:rPr>
              <a:t>combinaciones tienen la </a:t>
            </a:r>
            <a:r>
              <a:rPr lang="es-ES" sz="1800" dirty="0" smtClean="0">
                <a:latin typeface="Arial Unicode MS" pitchFamily="34" charset="-128"/>
              </a:rPr>
              <a:t>indicación</a:t>
            </a:r>
          </a:p>
          <a:p>
            <a:pPr marL="361950" lvl="1" indent="0">
              <a:buClr>
                <a:schemeClr val="tx2">
                  <a:lumMod val="50000"/>
                </a:schemeClr>
              </a:buClr>
              <a:buNone/>
            </a:pPr>
            <a:r>
              <a:rPr lang="es-ES" sz="1800" dirty="0">
                <a:latin typeface="Arial Unicode MS" pitchFamily="34" charset="-128"/>
              </a:rPr>
              <a:t>No es adecuada si los pacientes tienen dificultades para reconocer los síntomas de empeoramiento del asma ni para aquellos que tienden a utilizar la medicación de rescate con </a:t>
            </a:r>
            <a:r>
              <a:rPr lang="es-ES" sz="1800" dirty="0" smtClean="0">
                <a:latin typeface="Arial Unicode MS" pitchFamily="34" charset="-128"/>
              </a:rPr>
              <a:t>frecuencia</a:t>
            </a:r>
            <a:endParaRPr lang="es-ES" sz="1800" dirty="0">
              <a:solidFill>
                <a:schemeClr val="tx2"/>
              </a:solidFill>
              <a:latin typeface="Arial Unicode MS" pitchFamily="34" charset="-128"/>
            </a:endParaRPr>
          </a:p>
          <a:p>
            <a:pPr marL="0" indent="0">
              <a:buNone/>
            </a:pPr>
            <a:endParaRPr lang="es-ES" dirty="0" smtClean="0"/>
          </a:p>
        </p:txBody>
      </p:sp>
    </p:spTree>
    <p:extLst>
      <p:ext uri="{BB962C8B-B14F-4D97-AF65-F5344CB8AC3E}">
        <p14:creationId xmlns:p14="http://schemas.microsoft.com/office/powerpoint/2010/main" val="4258632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8636"/>
            <a:ext cx="8229600" cy="1143000"/>
          </a:xfrm>
        </p:spPr>
        <p:txBody>
          <a:bodyPr/>
          <a:lstStyle/>
          <a:p>
            <a:r>
              <a:rPr lang="es-ES" dirty="0"/>
              <a:t>Tratamiento farmacológico</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251520" y="980728"/>
            <a:ext cx="8568952" cy="41764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sz="1800" dirty="0" err="1" smtClean="0">
                <a:solidFill>
                  <a:schemeClr val="tx2"/>
                </a:solidFill>
                <a:latin typeface="Arial Black" pitchFamily="34" charset="0"/>
              </a:rPr>
              <a:t>Escalon</a:t>
            </a:r>
            <a:r>
              <a:rPr lang="es-ES" sz="1800" dirty="0" smtClean="0">
                <a:solidFill>
                  <a:schemeClr val="tx2"/>
                </a:solidFill>
                <a:latin typeface="Arial Black" pitchFamily="34" charset="0"/>
              </a:rPr>
              <a:t> 4. Intensificación de la terapia añadida</a:t>
            </a:r>
          </a:p>
          <a:p>
            <a:pPr>
              <a:buClr>
                <a:schemeClr val="tx2">
                  <a:lumMod val="50000"/>
                </a:schemeClr>
              </a:buClr>
            </a:pPr>
            <a:r>
              <a:rPr lang="es-ES" sz="1600" dirty="0">
                <a:latin typeface="Arial Unicode MS" pitchFamily="34" charset="-128"/>
              </a:rPr>
              <a:t>Si al añadir el LABA se ha observado cierta mejoría, pero el control sigue siendo inadecuado, se recomienda mantener el LABA y aumentar la dosis de CI hasta 800 µg/día de </a:t>
            </a:r>
            <a:r>
              <a:rPr lang="es-ES" sz="1600" dirty="0" err="1">
                <a:latin typeface="Arial Unicode MS" pitchFamily="34" charset="-128"/>
              </a:rPr>
              <a:t>budesonida</a:t>
            </a:r>
            <a:r>
              <a:rPr lang="es-ES" sz="1600" dirty="0">
                <a:latin typeface="Arial Unicode MS" pitchFamily="34" charset="-128"/>
              </a:rPr>
              <a:t> o </a:t>
            </a:r>
            <a:r>
              <a:rPr lang="es-ES" sz="1600" dirty="0" smtClean="0">
                <a:latin typeface="Arial Unicode MS" pitchFamily="34" charset="-128"/>
              </a:rPr>
              <a:t>equivalente. </a:t>
            </a:r>
            <a:endParaRPr lang="es-ES" sz="1600" dirty="0">
              <a:latin typeface="Arial Unicode MS" pitchFamily="34" charset="-128"/>
            </a:endParaRPr>
          </a:p>
          <a:p>
            <a:pPr>
              <a:buClr>
                <a:schemeClr val="tx2">
                  <a:lumMod val="50000"/>
                </a:schemeClr>
              </a:buClr>
            </a:pPr>
            <a:r>
              <a:rPr lang="es-ES" sz="1600" dirty="0">
                <a:latin typeface="Arial Unicode MS" pitchFamily="34" charset="-128"/>
              </a:rPr>
              <a:t>Si al añadir el LABA no se observa ninguna mejoría (situación infrecuente), se recomienda finalizar el LABA y aumentar la dosis de CI a dosis medias, hasta 800 µg/día de </a:t>
            </a:r>
            <a:r>
              <a:rPr lang="es-ES" sz="1600" dirty="0" err="1">
                <a:latin typeface="Arial Unicode MS" pitchFamily="34" charset="-128"/>
              </a:rPr>
              <a:t>budesonida</a:t>
            </a:r>
            <a:r>
              <a:rPr lang="es-ES" sz="1600" dirty="0">
                <a:latin typeface="Arial Unicode MS" pitchFamily="34" charset="-128"/>
              </a:rPr>
              <a:t> o equivalente. </a:t>
            </a:r>
            <a:endParaRPr lang="es-ES" sz="1600" dirty="0" smtClean="0">
              <a:latin typeface="Arial Unicode MS" pitchFamily="34" charset="-128"/>
            </a:endParaRPr>
          </a:p>
          <a:p>
            <a:pPr>
              <a:buClr>
                <a:schemeClr val="tx2">
                  <a:lumMod val="50000"/>
                </a:schemeClr>
              </a:buClr>
            </a:pPr>
            <a:endParaRPr lang="es-ES" sz="800" dirty="0" smtClean="0">
              <a:solidFill>
                <a:schemeClr val="tx2"/>
              </a:solidFill>
              <a:latin typeface="Arial Black" pitchFamily="34" charset="0"/>
            </a:endParaRPr>
          </a:p>
          <a:p>
            <a:pPr marL="0" indent="0">
              <a:buNone/>
            </a:pPr>
            <a:r>
              <a:rPr lang="es-ES" sz="1800" dirty="0" err="1" smtClean="0">
                <a:solidFill>
                  <a:schemeClr val="tx2"/>
                </a:solidFill>
                <a:latin typeface="Arial Black" pitchFamily="34" charset="0"/>
              </a:rPr>
              <a:t>Escalon</a:t>
            </a:r>
            <a:r>
              <a:rPr lang="es-ES" sz="1800" dirty="0" smtClean="0">
                <a:solidFill>
                  <a:schemeClr val="tx2"/>
                </a:solidFill>
                <a:latin typeface="Arial Black" pitchFamily="34" charset="0"/>
              </a:rPr>
              <a:t> 5. Terapias de dosis altas</a:t>
            </a:r>
          </a:p>
          <a:p>
            <a:pPr marL="0" indent="0">
              <a:buNone/>
            </a:pPr>
            <a:r>
              <a:rPr lang="es-ES" sz="1600" dirty="0">
                <a:latin typeface="Arial Unicode MS" pitchFamily="34" charset="-128"/>
              </a:rPr>
              <a:t>Una pequeña proporción de pacientes no responden a dosis medias de CI+LABA. En estos pacientes pueden considerarse </a:t>
            </a:r>
            <a:r>
              <a:rPr lang="es-ES" sz="1600" dirty="0" smtClean="0">
                <a:latin typeface="Arial Unicode MS" pitchFamily="34" charset="-128"/>
              </a:rPr>
              <a:t>otras opciones</a:t>
            </a:r>
            <a:r>
              <a:rPr lang="es-ES" sz="1600" dirty="0">
                <a:latin typeface="Arial Unicode MS" pitchFamily="34" charset="-128"/>
              </a:rPr>
              <a:t>, con frecuencia en el ámbito de la </a:t>
            </a:r>
            <a:r>
              <a:rPr lang="es-ES" sz="1600" dirty="0" smtClean="0">
                <a:latin typeface="Arial Unicode MS" pitchFamily="34" charset="-128"/>
              </a:rPr>
              <a:t>AE: </a:t>
            </a:r>
            <a:endParaRPr lang="es-ES" sz="1600" dirty="0">
              <a:latin typeface="Arial Unicode MS" pitchFamily="34" charset="-128"/>
            </a:endParaRPr>
          </a:p>
          <a:p>
            <a:r>
              <a:rPr lang="es-ES" sz="1600" dirty="0" smtClean="0">
                <a:latin typeface="Arial Unicode MS" pitchFamily="34" charset="-128"/>
              </a:rPr>
              <a:t>Aumentar </a:t>
            </a:r>
            <a:r>
              <a:rPr lang="es-ES" sz="1600" dirty="0">
                <a:latin typeface="Arial Unicode MS" pitchFamily="34" charset="-128"/>
              </a:rPr>
              <a:t>la dosis de CI (dosis altas)</a:t>
            </a:r>
          </a:p>
          <a:p>
            <a:r>
              <a:rPr lang="es-ES" sz="1600" dirty="0" smtClean="0">
                <a:latin typeface="Arial Unicode MS" pitchFamily="34" charset="-128"/>
              </a:rPr>
              <a:t>Realizar </a:t>
            </a:r>
            <a:r>
              <a:rPr lang="es-ES" sz="1600" dirty="0">
                <a:latin typeface="Arial Unicode MS" pitchFamily="34" charset="-128"/>
              </a:rPr>
              <a:t>una prueba terapéutica añadiendo un </a:t>
            </a:r>
            <a:r>
              <a:rPr lang="es-ES" sz="1600" dirty="0" err="1">
                <a:latin typeface="Arial Unicode MS" pitchFamily="34" charset="-128"/>
              </a:rPr>
              <a:t>antileucotrieno</a:t>
            </a:r>
            <a:r>
              <a:rPr lang="es-ES" sz="1600" dirty="0">
                <a:latin typeface="Arial Unicode MS" pitchFamily="34" charset="-128"/>
              </a:rPr>
              <a:t>, teofilina o </a:t>
            </a:r>
            <a:r>
              <a:rPr lang="es-ES" sz="1600" dirty="0" err="1">
                <a:latin typeface="Arial Unicode MS" pitchFamily="34" charset="-128"/>
              </a:rPr>
              <a:t>tiotropio</a:t>
            </a:r>
            <a:r>
              <a:rPr lang="es-ES" sz="1600" dirty="0">
                <a:latin typeface="Arial Unicode MS" pitchFamily="34" charset="-128"/>
              </a:rPr>
              <a:t> (este último solo en mayores de 18 años), evaluando la respuesta y los efectos secundarios</a:t>
            </a:r>
            <a:r>
              <a:rPr lang="es-ES" sz="1600" dirty="0" smtClean="0">
                <a:latin typeface="Arial Unicode MS" pitchFamily="34" charset="-128"/>
              </a:rPr>
              <a:t>.</a:t>
            </a:r>
          </a:p>
          <a:p>
            <a:pPr marL="0" indent="0">
              <a:buNone/>
            </a:pPr>
            <a:r>
              <a:rPr lang="es-ES" sz="1600" dirty="0" smtClean="0">
                <a:latin typeface="Arial Unicode MS" pitchFamily="34" charset="-128"/>
              </a:rPr>
              <a:t>Finalmente, son opciones a valorar en AE el </a:t>
            </a:r>
            <a:r>
              <a:rPr lang="es-ES" sz="1600" dirty="0">
                <a:latin typeface="Arial Unicode MS" pitchFamily="34" charset="-128"/>
              </a:rPr>
              <a:t>tratamiento continuo con corticoides orales, anticuerpos monoclonales (</a:t>
            </a:r>
            <a:r>
              <a:rPr lang="es-ES" sz="1600" dirty="0" err="1">
                <a:latin typeface="Arial Unicode MS" pitchFamily="34" charset="-128"/>
              </a:rPr>
              <a:t>omalizumab</a:t>
            </a:r>
            <a:r>
              <a:rPr lang="es-ES" sz="1600" dirty="0">
                <a:latin typeface="Arial Unicode MS" pitchFamily="34" charset="-128"/>
              </a:rPr>
              <a:t>, </a:t>
            </a:r>
            <a:r>
              <a:rPr lang="es-ES" sz="1600" dirty="0" err="1">
                <a:latin typeface="Arial Unicode MS" pitchFamily="34" charset="-128"/>
              </a:rPr>
              <a:t>mepolizumab</a:t>
            </a:r>
            <a:r>
              <a:rPr lang="es-ES" sz="1600" dirty="0">
                <a:latin typeface="Arial Unicode MS" pitchFamily="34" charset="-128"/>
              </a:rPr>
              <a:t>) o la </a:t>
            </a:r>
            <a:r>
              <a:rPr lang="es-ES" sz="1600" dirty="0" err="1">
                <a:latin typeface="Arial Unicode MS" pitchFamily="34" charset="-128"/>
              </a:rPr>
              <a:t>termoplastia</a:t>
            </a:r>
            <a:r>
              <a:rPr lang="es-ES" sz="1600" dirty="0">
                <a:latin typeface="Arial Unicode MS" pitchFamily="34" charset="-128"/>
              </a:rPr>
              <a:t> bronquial </a:t>
            </a:r>
          </a:p>
        </p:txBody>
      </p:sp>
    </p:spTree>
    <p:extLst>
      <p:ext uri="{BB962C8B-B14F-4D97-AF65-F5344CB8AC3E}">
        <p14:creationId xmlns:p14="http://schemas.microsoft.com/office/powerpoint/2010/main" val="1374574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8636"/>
            <a:ext cx="8229600" cy="1143000"/>
          </a:xfrm>
        </p:spPr>
        <p:txBody>
          <a:bodyPr/>
          <a:lstStyle/>
          <a:p>
            <a:r>
              <a:rPr lang="es-ES" dirty="0" smtClean="0"/>
              <a:t>Reducción del tratamiento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251520" y="980728"/>
            <a:ext cx="8568952" cy="45365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sz="1800" dirty="0" smtClean="0">
                <a:latin typeface="Arial Unicode MS" pitchFamily="34" charset="-128"/>
              </a:rPr>
              <a:t>Se </a:t>
            </a:r>
            <a:r>
              <a:rPr lang="es-ES" sz="1800" dirty="0">
                <a:latin typeface="Arial Unicode MS" pitchFamily="34" charset="-128"/>
              </a:rPr>
              <a:t>estima que alrededor el 25% de pacientes con asma persistente pueden ser candidatos a una reducción de su tratamiento cada año. Se recomienda un periodo de </a:t>
            </a:r>
            <a:r>
              <a:rPr lang="es-ES" sz="1800" dirty="0" smtClean="0">
                <a:latin typeface="Arial Unicode MS" pitchFamily="34" charset="-128"/>
              </a:rPr>
              <a:t>estabilidad previo </a:t>
            </a:r>
            <a:r>
              <a:rPr lang="es-ES" sz="1800" dirty="0">
                <a:latin typeface="Arial Unicode MS" pitchFamily="34" charset="-128"/>
              </a:rPr>
              <a:t>de al menos tres meses. Durante la reducción se debe valorar el control de la enfermedad a las 2-6 semanas y posteriormente de forma </a:t>
            </a:r>
            <a:r>
              <a:rPr lang="es-ES" sz="1800" dirty="0" smtClean="0">
                <a:latin typeface="Arial Unicode MS" pitchFamily="34" charset="-128"/>
              </a:rPr>
              <a:t>periódica.</a:t>
            </a:r>
            <a:endParaRPr lang="es-ES" sz="1800" dirty="0">
              <a:latin typeface="Arial Unicode MS" pitchFamily="34" charset="-128"/>
            </a:endParaRPr>
          </a:p>
          <a:p>
            <a:pPr marL="0" indent="0">
              <a:buClr>
                <a:schemeClr val="tx2">
                  <a:lumMod val="50000"/>
                </a:schemeClr>
              </a:buClr>
              <a:buNone/>
            </a:pPr>
            <a:r>
              <a:rPr lang="es-ES" sz="1800" dirty="0">
                <a:latin typeface="Arial Unicode MS" pitchFamily="34" charset="-128"/>
              </a:rPr>
              <a:t>En el caso de los CI, una reducción gradual del 25-50% de la dosis cada tres meses es factible y segura para la mayoría de los pacientes </a:t>
            </a:r>
            <a:endParaRPr lang="es-ES" sz="1800" dirty="0" smtClean="0">
              <a:latin typeface="Arial Unicode MS" pitchFamily="34" charset="-128"/>
            </a:endParaRPr>
          </a:p>
          <a:p>
            <a:pPr marL="0" indent="0">
              <a:buClr>
                <a:schemeClr val="tx2">
                  <a:lumMod val="50000"/>
                </a:schemeClr>
              </a:buClr>
              <a:buNone/>
            </a:pPr>
            <a:endParaRPr lang="es-ES" sz="1800" dirty="0">
              <a:latin typeface="Arial Unicode MS" pitchFamily="34" charset="-128"/>
            </a:endParaRPr>
          </a:p>
          <a:p>
            <a:r>
              <a:rPr lang="es-ES" sz="1800" dirty="0" smtClean="0">
                <a:latin typeface="Arial Unicode MS" pitchFamily="34" charset="-128"/>
              </a:rPr>
              <a:t>En </a:t>
            </a:r>
            <a:r>
              <a:rPr lang="es-ES" sz="1800" dirty="0">
                <a:latin typeface="Arial Unicode MS" pitchFamily="34" charset="-128"/>
              </a:rPr>
              <a:t>pacientes que reciben dosis altas o medias de CI+LABA, se debería intentar reducir la dosis de CI antes de </a:t>
            </a:r>
            <a:r>
              <a:rPr lang="es-ES" sz="1800" dirty="0" smtClean="0">
                <a:latin typeface="Arial Unicode MS" pitchFamily="34" charset="-128"/>
              </a:rPr>
              <a:t>retirar </a:t>
            </a:r>
            <a:r>
              <a:rPr lang="es-ES" sz="1800" dirty="0">
                <a:latin typeface="Arial Unicode MS" pitchFamily="34" charset="-128"/>
              </a:rPr>
              <a:t>el </a:t>
            </a:r>
            <a:r>
              <a:rPr lang="es-ES" sz="1800" dirty="0" smtClean="0">
                <a:latin typeface="Arial Unicode MS" pitchFamily="34" charset="-128"/>
              </a:rPr>
              <a:t>LABA. </a:t>
            </a:r>
            <a:r>
              <a:rPr lang="es-ES" sz="1800" dirty="0">
                <a:latin typeface="Arial Unicode MS" pitchFamily="34" charset="-128"/>
              </a:rPr>
              <a:t>Otra estrategia </a:t>
            </a:r>
            <a:r>
              <a:rPr lang="es-ES" sz="1800" dirty="0" smtClean="0">
                <a:latin typeface="Arial Unicode MS" pitchFamily="34" charset="-128"/>
              </a:rPr>
              <a:t>es el paso a una terapia “SMART”</a:t>
            </a:r>
          </a:p>
          <a:p>
            <a:endParaRPr lang="es-ES" sz="1800" dirty="0" smtClean="0">
              <a:latin typeface="Arial Unicode MS" pitchFamily="34" charset="-128"/>
            </a:endParaRPr>
          </a:p>
          <a:p>
            <a:r>
              <a:rPr lang="es-ES" sz="1800" dirty="0" smtClean="0">
                <a:latin typeface="Arial Unicode MS" pitchFamily="34" charset="-128"/>
              </a:rPr>
              <a:t>En </a:t>
            </a:r>
            <a:r>
              <a:rPr lang="es-ES" sz="1800" dirty="0">
                <a:latin typeface="Arial Unicode MS" pitchFamily="34" charset="-128"/>
              </a:rPr>
              <a:t>pacientes con dosis medias de </a:t>
            </a:r>
            <a:r>
              <a:rPr lang="es-ES" sz="1800" dirty="0" err="1">
                <a:latin typeface="Arial Unicode MS" pitchFamily="34" charset="-128"/>
              </a:rPr>
              <a:t>CI+formoterol</a:t>
            </a:r>
            <a:r>
              <a:rPr lang="es-ES" sz="1800" dirty="0">
                <a:latin typeface="Arial Unicode MS" pitchFamily="34" charset="-128"/>
              </a:rPr>
              <a:t> como mantenimiento y a demanda se recomienda intentar reducir la dosis de </a:t>
            </a:r>
            <a:r>
              <a:rPr lang="es-ES" sz="1800" dirty="0" err="1">
                <a:latin typeface="Arial Unicode MS" pitchFamily="34" charset="-128"/>
              </a:rPr>
              <a:t>CI+formoterol</a:t>
            </a:r>
            <a:r>
              <a:rPr lang="es-ES" sz="1800" dirty="0">
                <a:latin typeface="Arial Unicode MS" pitchFamily="34" charset="-128"/>
              </a:rPr>
              <a:t> de mantenimiento y </a:t>
            </a:r>
            <a:r>
              <a:rPr lang="es-ES" sz="1800" dirty="0" smtClean="0">
                <a:latin typeface="Arial Unicode MS" pitchFamily="34" charset="-128"/>
              </a:rPr>
              <a:t>rescate</a:t>
            </a:r>
          </a:p>
          <a:p>
            <a:endParaRPr lang="es-ES" sz="1600" dirty="0">
              <a:latin typeface="Arial Unicode MS" pitchFamily="34" charset="-128"/>
            </a:endParaRPr>
          </a:p>
        </p:txBody>
      </p:sp>
    </p:spTree>
    <p:extLst>
      <p:ext uri="{BB962C8B-B14F-4D97-AF65-F5344CB8AC3E}">
        <p14:creationId xmlns:p14="http://schemas.microsoft.com/office/powerpoint/2010/main" val="3816583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8636"/>
            <a:ext cx="8229600" cy="1143000"/>
          </a:xfrm>
        </p:spPr>
        <p:txBody>
          <a:bodyPr/>
          <a:lstStyle/>
          <a:p>
            <a:r>
              <a:rPr lang="es-ES" dirty="0"/>
              <a:t>Reducción del tratamiento (</a:t>
            </a:r>
            <a:r>
              <a:rPr lang="es-ES" dirty="0" smtClean="0"/>
              <a:t>II)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251520" y="1124744"/>
            <a:ext cx="8568952" cy="41764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sz="1800" dirty="0">
                <a:latin typeface="Arial Unicode MS" pitchFamily="34" charset="-128"/>
              </a:rPr>
              <a:t>En pacientes en tratamiento con dosis bajas de CI+LABA, se puede reducir la dosis a una administración diaria de la asociación, antes de retirar el </a:t>
            </a:r>
            <a:r>
              <a:rPr lang="es-ES" sz="1800" dirty="0" smtClean="0">
                <a:latin typeface="Arial Unicode MS" pitchFamily="34" charset="-128"/>
              </a:rPr>
              <a:t>LABA. </a:t>
            </a:r>
            <a:r>
              <a:rPr lang="es-ES" sz="1800" dirty="0">
                <a:latin typeface="Arial Unicode MS" pitchFamily="34" charset="-128"/>
              </a:rPr>
              <a:t>La retirada del LABA puede asociarse a un deterioro del </a:t>
            </a:r>
            <a:r>
              <a:rPr lang="es-ES" sz="1800" dirty="0" smtClean="0">
                <a:latin typeface="Arial Unicode MS" pitchFamily="34" charset="-128"/>
              </a:rPr>
              <a:t>asma</a:t>
            </a:r>
          </a:p>
          <a:p>
            <a:pPr>
              <a:buClr>
                <a:schemeClr val="tx2">
                  <a:lumMod val="50000"/>
                </a:schemeClr>
              </a:buClr>
            </a:pPr>
            <a:endParaRPr lang="es-ES" sz="1800" dirty="0" smtClean="0">
              <a:latin typeface="Arial Unicode MS" pitchFamily="34" charset="-128"/>
            </a:endParaRPr>
          </a:p>
          <a:p>
            <a:pPr>
              <a:buClr>
                <a:schemeClr val="tx2">
                  <a:lumMod val="50000"/>
                </a:schemeClr>
              </a:buClr>
            </a:pPr>
            <a:r>
              <a:rPr lang="es-ES" sz="1800" dirty="0" smtClean="0">
                <a:latin typeface="Arial Unicode MS" pitchFamily="34" charset="-128"/>
              </a:rPr>
              <a:t>En pacientes tratados con dosis bajas de CI en monoterapia, se recomienda reducir a una única dosis diaria (</a:t>
            </a:r>
            <a:r>
              <a:rPr lang="es-ES" sz="1800" dirty="0" err="1" smtClean="0">
                <a:latin typeface="Arial Unicode MS" pitchFamily="34" charset="-128"/>
              </a:rPr>
              <a:t>budesonida</a:t>
            </a:r>
            <a:r>
              <a:rPr lang="es-ES" sz="1800" dirty="0" smtClean="0">
                <a:latin typeface="Arial Unicode MS" pitchFamily="34" charset="-128"/>
              </a:rPr>
              <a:t>, </a:t>
            </a:r>
            <a:r>
              <a:rPr lang="es-ES" sz="1800" dirty="0" err="1" smtClean="0">
                <a:latin typeface="Arial Unicode MS" pitchFamily="34" charset="-128"/>
              </a:rPr>
              <a:t>ciclesonida</a:t>
            </a:r>
            <a:r>
              <a:rPr lang="es-ES" sz="1800" dirty="0" smtClean="0">
                <a:latin typeface="Arial Unicode MS" pitchFamily="34" charset="-128"/>
              </a:rPr>
              <a:t>, </a:t>
            </a:r>
            <a:r>
              <a:rPr lang="es-ES" sz="1800" dirty="0" err="1" smtClean="0">
                <a:latin typeface="Arial Unicode MS" pitchFamily="34" charset="-128"/>
              </a:rPr>
              <a:t>mometasona</a:t>
            </a:r>
            <a:r>
              <a:rPr lang="es-ES" sz="1800" dirty="0">
                <a:latin typeface="Arial Unicode MS" pitchFamily="34" charset="-128"/>
              </a:rPr>
              <a:t>). Existe insuficiente evidencia para recomendar el paso de CI administrado diariamente a su uso </a:t>
            </a:r>
            <a:r>
              <a:rPr lang="es-ES" sz="1800" dirty="0" smtClean="0">
                <a:latin typeface="Arial Unicode MS" pitchFamily="34" charset="-128"/>
              </a:rPr>
              <a:t>intermitente.</a:t>
            </a:r>
          </a:p>
          <a:p>
            <a:pPr>
              <a:buClr>
                <a:schemeClr val="tx2">
                  <a:lumMod val="50000"/>
                </a:schemeClr>
              </a:buClr>
            </a:pPr>
            <a:endParaRPr lang="es-ES" sz="1800" dirty="0" smtClean="0">
              <a:latin typeface="Arial Unicode MS" pitchFamily="34" charset="-128"/>
            </a:endParaRPr>
          </a:p>
          <a:p>
            <a:pPr>
              <a:buClr>
                <a:schemeClr val="tx2">
                  <a:lumMod val="50000"/>
                </a:schemeClr>
              </a:buClr>
            </a:pPr>
            <a:r>
              <a:rPr lang="es-ES" sz="1800" dirty="0" smtClean="0">
                <a:latin typeface="Arial Unicode MS" pitchFamily="34" charset="-128"/>
              </a:rPr>
              <a:t>La </a:t>
            </a:r>
            <a:r>
              <a:rPr lang="es-ES" sz="1800" dirty="0">
                <a:latin typeface="Arial Unicode MS" pitchFamily="34" charset="-128"/>
              </a:rPr>
              <a:t>suspensión completa del tratamiento regular con CI en adultos es controvertida, ya que se ha descrito un aumento en el riesgo de exacerbaciones. Se debe considerar solo en ausencia de síntomas durante 6-12 meses, en pacientes sin factores de riesgo de exacerbaciones y tras proporcionar un plan de acción escrito, con supervisión de la respuesta</a:t>
            </a:r>
          </a:p>
          <a:p>
            <a:endParaRPr lang="es-ES" dirty="0" smtClean="0"/>
          </a:p>
        </p:txBody>
      </p:sp>
    </p:spTree>
    <p:extLst>
      <p:ext uri="{BB962C8B-B14F-4D97-AF65-F5344CB8AC3E}">
        <p14:creationId xmlns:p14="http://schemas.microsoft.com/office/powerpoint/2010/main" val="3816583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lstStyle/>
          <a:p>
            <a:r>
              <a:rPr lang="es-ES" dirty="0"/>
              <a:t>El asma: ¿una enfermedad para toda la vida? </a:t>
            </a:r>
            <a:br>
              <a:rPr lang="es-ES" dirty="0"/>
            </a:br>
            <a:endParaRPr lang="es-ES" dirty="0"/>
          </a:p>
        </p:txBody>
      </p:sp>
      <p:sp>
        <p:nvSpPr>
          <p:cNvPr id="3" name="2 Marcador de contenido"/>
          <p:cNvSpPr>
            <a:spLocks noGrp="1"/>
          </p:cNvSpPr>
          <p:nvPr>
            <p:ph idx="4294967295"/>
          </p:nvPr>
        </p:nvSpPr>
        <p:spPr>
          <a:xfrm>
            <a:off x="323528" y="1340768"/>
            <a:ext cx="8568952" cy="4392488"/>
          </a:xfrm>
        </p:spPr>
        <p:txBody>
          <a:bodyPr/>
          <a:lstStyle/>
          <a:p>
            <a:r>
              <a:rPr lang="es-ES" sz="2000" dirty="0" smtClean="0"/>
              <a:t>Está bien establecido que hasta  el 75% de los niños con asma pueden presentar remisión de síntomas en la edad adulta. Sin embargo, </a:t>
            </a:r>
            <a:r>
              <a:rPr lang="es-ES" sz="2000" dirty="0"/>
              <a:t>hay menos evidencia sobre la tasa de remisión del asma entre los </a:t>
            </a:r>
            <a:r>
              <a:rPr lang="es-ES" sz="2000" dirty="0" smtClean="0"/>
              <a:t>adultos. </a:t>
            </a:r>
          </a:p>
          <a:p>
            <a:r>
              <a:rPr lang="es-ES" sz="2000" dirty="0" smtClean="0"/>
              <a:t>En un estudio reciente (*) con 613 adultos con diagnóstico médico de asma realizado </a:t>
            </a:r>
            <a:r>
              <a:rPr lang="es-ES" sz="2000" dirty="0"/>
              <a:t>en los cinco años </a:t>
            </a:r>
            <a:r>
              <a:rPr lang="es-ES" sz="2000" dirty="0" smtClean="0"/>
              <a:t>previos, su revaluación, incluyendo pruebas objetivas de función pulmonar, descartó el diagnóstico  en el  </a:t>
            </a:r>
            <a:r>
              <a:rPr lang="es-ES" sz="2000" dirty="0"/>
              <a:t>33,1% de los pacientes. Entre éstos, </a:t>
            </a:r>
            <a:r>
              <a:rPr lang="es-ES" sz="2000" dirty="0" smtClean="0"/>
              <a:t>solo </a:t>
            </a:r>
            <a:r>
              <a:rPr lang="es-ES" sz="2000" dirty="0"/>
              <a:t>el 43,8% había tenido una confirmación previa de la limitación reversible del flujo aéreo </a:t>
            </a:r>
            <a:r>
              <a:rPr lang="es-ES" sz="2000" dirty="0" smtClean="0"/>
              <a:t>mediante una prueba funcional. </a:t>
            </a:r>
          </a:p>
          <a:p>
            <a:r>
              <a:rPr lang="es-ES" sz="2000" dirty="0" smtClean="0"/>
              <a:t>El </a:t>
            </a:r>
            <a:r>
              <a:rPr lang="es-ES" sz="2000" dirty="0"/>
              <a:t>artículo subraya la importancia de realizar pruebas de función pulmonar para el diagnóstico de asma. Señala también </a:t>
            </a:r>
            <a:r>
              <a:rPr lang="es-ES" sz="2000" dirty="0" smtClean="0"/>
              <a:t>que, </a:t>
            </a:r>
            <a:r>
              <a:rPr lang="es-ES" sz="2000" dirty="0"/>
              <a:t>en pacientes con diagnóstico de asma y que no utilizan medicación controladora de forma regular, se debería revaluar el </a:t>
            </a:r>
            <a:r>
              <a:rPr lang="es-ES" sz="2000" dirty="0" smtClean="0"/>
              <a:t>diagnóstico.</a:t>
            </a:r>
          </a:p>
          <a:p>
            <a:pPr marL="0" indent="0">
              <a:buNone/>
            </a:pPr>
            <a:r>
              <a:rPr lang="es-ES" sz="1800" dirty="0" smtClean="0"/>
              <a:t>             *</a:t>
            </a:r>
            <a:r>
              <a:rPr lang="es-ES" sz="1800" i="1" dirty="0"/>
              <a:t>JAMA. 2017;317(3):269-279. </a:t>
            </a:r>
          </a:p>
          <a:p>
            <a:endParaRPr lang="es-ES" sz="2000" dirty="0"/>
          </a:p>
        </p:txBody>
      </p:sp>
    </p:spTree>
    <p:extLst>
      <p:ext uri="{BB962C8B-B14F-4D97-AF65-F5344CB8AC3E}">
        <p14:creationId xmlns:p14="http://schemas.microsoft.com/office/powerpoint/2010/main" val="4042155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8636"/>
            <a:ext cx="8229600" cy="1143000"/>
          </a:xfrm>
        </p:spPr>
        <p:txBody>
          <a:bodyPr/>
          <a:lstStyle/>
          <a:p>
            <a:r>
              <a:rPr lang="es-ES" sz="2800" dirty="0"/>
              <a:t>Tratamiento escalonado del asma en </a:t>
            </a:r>
            <a:r>
              <a:rPr lang="es-ES" sz="2800" dirty="0" err="1"/>
              <a:t>Osakidetza</a:t>
            </a:r>
            <a:r>
              <a:rPr lang="es-ES" sz="2800" dirty="0"/>
              <a:t>: ¿qué nos dicen los datos?</a:t>
            </a:r>
            <a:endParaRPr lang="es-ES" sz="2800" dirty="0">
              <a:solidFill>
                <a:schemeClr val="tx2"/>
              </a:solidFill>
            </a:endParaRPr>
          </a:p>
        </p:txBody>
      </p:sp>
      <p:sp>
        <p:nvSpPr>
          <p:cNvPr id="19459" name="Rectangle 3"/>
          <p:cNvSpPr>
            <a:spLocks noGrp="1" noChangeArrowheads="1"/>
          </p:cNvSpPr>
          <p:nvPr>
            <p:ph idx="4294967295"/>
          </p:nvPr>
        </p:nvSpPr>
        <p:spPr bwMode="auto">
          <a:xfrm>
            <a:off x="251520" y="1268760"/>
            <a:ext cx="8568952" cy="41764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sz="1800" dirty="0">
                <a:latin typeface="Arial Unicode MS" pitchFamily="34" charset="-128"/>
              </a:rPr>
              <a:t>En Euskadi, el 6,7% de las personas mayores de 12 años tiene un episodio abierto de asma en la historia </a:t>
            </a:r>
            <a:r>
              <a:rPr lang="es-ES" sz="1800" dirty="0" smtClean="0">
                <a:latin typeface="Arial Unicode MS" pitchFamily="34" charset="-128"/>
              </a:rPr>
              <a:t>clínica, aunque </a:t>
            </a:r>
            <a:r>
              <a:rPr lang="es-ES" sz="1800" dirty="0">
                <a:latin typeface="Arial Unicode MS" pitchFamily="34" charset="-128"/>
              </a:rPr>
              <a:t>solo el 59% tiene algún tratamiento activo para el asma. Entre los pacientes que reciben </a:t>
            </a:r>
            <a:r>
              <a:rPr lang="es-ES" sz="1800" dirty="0" smtClean="0">
                <a:latin typeface="Arial Unicode MS" pitchFamily="34" charset="-128"/>
              </a:rPr>
              <a:t>algún tratamiento </a:t>
            </a:r>
            <a:r>
              <a:rPr lang="es-ES" sz="1800" dirty="0">
                <a:latin typeface="Arial Unicode MS" pitchFamily="34" charset="-128"/>
              </a:rPr>
              <a:t>para el asma, el 22% está tratado solamente con SABA (escalón 1), el 11% recibe además </a:t>
            </a:r>
            <a:r>
              <a:rPr lang="es-ES" sz="1800" dirty="0" smtClean="0">
                <a:latin typeface="Arial Unicode MS" pitchFamily="34" charset="-128"/>
              </a:rPr>
              <a:t>tratamiento controlador </a:t>
            </a:r>
            <a:r>
              <a:rPr lang="es-ES" sz="1800" dirty="0">
                <a:latin typeface="Arial Unicode MS" pitchFamily="34" charset="-128"/>
              </a:rPr>
              <a:t>con CI solo (escalón 2) y el 54% con CI + LABA (escalones 3 y 4</a:t>
            </a:r>
            <a:r>
              <a:rPr lang="es-ES" sz="1800" dirty="0" smtClean="0">
                <a:latin typeface="Arial Unicode MS" pitchFamily="34" charset="-128"/>
              </a:rPr>
              <a:t>). Estos datos parecen apuntar:  </a:t>
            </a:r>
          </a:p>
          <a:p>
            <a:pPr marL="0" indent="0">
              <a:buClr>
                <a:schemeClr val="tx2">
                  <a:lumMod val="50000"/>
                </a:schemeClr>
              </a:buClr>
              <a:buNone/>
            </a:pPr>
            <a:endParaRPr lang="es-ES" sz="1800" dirty="0" smtClean="0">
              <a:latin typeface="Arial Unicode MS" pitchFamily="34" charset="-128"/>
            </a:endParaRPr>
          </a:p>
          <a:p>
            <a:pPr marL="0" indent="0">
              <a:buClr>
                <a:schemeClr val="tx2">
                  <a:lumMod val="50000"/>
                </a:schemeClr>
              </a:buClr>
              <a:buNone/>
            </a:pPr>
            <a:r>
              <a:rPr lang="es-ES" sz="1800" dirty="0" smtClean="0">
                <a:latin typeface="Arial Unicode MS" pitchFamily="34" charset="-128"/>
              </a:rPr>
              <a:t>• </a:t>
            </a:r>
            <a:r>
              <a:rPr lang="es-ES" sz="1800" dirty="0">
                <a:latin typeface="Arial Unicode MS" pitchFamily="34" charset="-128"/>
              </a:rPr>
              <a:t>Una infrautilización del escalón 2 (CI como único tratamiento controlador) y una sobreutilización de </a:t>
            </a:r>
            <a:r>
              <a:rPr lang="es-ES" sz="1800" dirty="0" smtClean="0">
                <a:latin typeface="Arial Unicode MS" pitchFamily="34" charset="-128"/>
              </a:rPr>
              <a:t>los escalones </a:t>
            </a:r>
            <a:r>
              <a:rPr lang="es-ES" sz="1800" dirty="0">
                <a:latin typeface="Arial Unicode MS" pitchFamily="34" charset="-128"/>
              </a:rPr>
              <a:t>3 y 4 (CI+LABA). Esto sugiere que el descenso de escalón, una vez estabilizado el </a:t>
            </a:r>
            <a:r>
              <a:rPr lang="es-ES" sz="1800" dirty="0" smtClean="0">
                <a:latin typeface="Arial Unicode MS" pitchFamily="34" charset="-128"/>
              </a:rPr>
              <a:t>paciente, no </a:t>
            </a:r>
            <a:r>
              <a:rPr lang="es-ES" sz="1800" dirty="0">
                <a:latin typeface="Arial Unicode MS" pitchFamily="34" charset="-128"/>
              </a:rPr>
              <a:t>es una práctica habitual</a:t>
            </a:r>
            <a:r>
              <a:rPr lang="es-ES" sz="1800" dirty="0" smtClean="0">
                <a:latin typeface="Arial Unicode MS" pitchFamily="34" charset="-128"/>
              </a:rPr>
              <a:t>.</a:t>
            </a:r>
          </a:p>
          <a:p>
            <a:pPr marL="0" indent="0">
              <a:buClr>
                <a:schemeClr val="tx2">
                  <a:lumMod val="50000"/>
                </a:schemeClr>
              </a:buClr>
              <a:buNone/>
            </a:pPr>
            <a:endParaRPr lang="es-ES" sz="1800" dirty="0">
              <a:latin typeface="Arial Unicode MS" pitchFamily="34" charset="-128"/>
            </a:endParaRPr>
          </a:p>
          <a:p>
            <a:pPr marL="0" indent="0">
              <a:buClr>
                <a:schemeClr val="tx2">
                  <a:lumMod val="50000"/>
                </a:schemeClr>
              </a:buClr>
              <a:buNone/>
            </a:pPr>
            <a:r>
              <a:rPr lang="es-ES" sz="1800" dirty="0">
                <a:latin typeface="Arial Unicode MS" pitchFamily="34" charset="-128"/>
              </a:rPr>
              <a:t>• Poca revaluación del diagnóstico y de la necesidad de tratamiento, en pacientes con diagnóstico </a:t>
            </a:r>
            <a:r>
              <a:rPr lang="es-ES" sz="1800" dirty="0" smtClean="0">
                <a:latin typeface="Arial Unicode MS" pitchFamily="34" charset="-128"/>
              </a:rPr>
              <a:t>de asma </a:t>
            </a:r>
            <a:r>
              <a:rPr lang="es-ES" sz="1800" dirty="0">
                <a:latin typeface="Arial Unicode MS" pitchFamily="34" charset="-128"/>
              </a:rPr>
              <a:t>que no reciben medicación para el </a:t>
            </a:r>
            <a:r>
              <a:rPr lang="es-ES" sz="1800" dirty="0" smtClean="0">
                <a:latin typeface="Arial Unicode MS" pitchFamily="34" charset="-128"/>
              </a:rPr>
              <a:t>asma.</a:t>
            </a:r>
            <a:endParaRPr lang="es-ES" sz="1800" dirty="0">
              <a:latin typeface="Arial Unicode MS" pitchFamily="34" charset="-128"/>
            </a:endParaRPr>
          </a:p>
        </p:txBody>
      </p:sp>
    </p:spTree>
    <p:extLst>
      <p:ext uri="{BB962C8B-B14F-4D97-AF65-F5344CB8AC3E}">
        <p14:creationId xmlns:p14="http://schemas.microsoft.com/office/powerpoint/2010/main" val="3816583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922114"/>
          </a:xfrm>
        </p:spPr>
        <p:txBody>
          <a:bodyPr/>
          <a:lstStyle/>
          <a:p>
            <a:r>
              <a:rPr lang="es-ES" sz="4000" dirty="0" smtClean="0">
                <a:solidFill>
                  <a:schemeClr val="tx2"/>
                </a:solidFill>
                <a:latin typeface="Arial Black" pitchFamily="34" charset="0"/>
              </a:rPr>
              <a:t>Sumario</a:t>
            </a:r>
            <a:endParaRPr lang="es-ES" sz="4000" dirty="0">
              <a:solidFill>
                <a:schemeClr val="tx2"/>
              </a:solidFill>
              <a:latin typeface="Arial Black" pitchFamily="34" charset="0"/>
            </a:endParaRPr>
          </a:p>
        </p:txBody>
      </p:sp>
      <p:sp>
        <p:nvSpPr>
          <p:cNvPr id="18435" name="Rectangle 3"/>
          <p:cNvSpPr>
            <a:spLocks noGrp="1" noChangeArrowheads="1"/>
          </p:cNvSpPr>
          <p:nvPr>
            <p:ph idx="4294967295"/>
          </p:nvPr>
        </p:nvSpPr>
        <p:spPr bwMode="auto">
          <a:xfrm>
            <a:off x="395536" y="1052736"/>
            <a:ext cx="8424936" cy="4248472"/>
          </a:xfrm>
          <a:prstGeom prst="rect">
            <a:avLst/>
          </a:prstGeom>
          <a:solidFill>
            <a:schemeClr val="accent1">
              <a:lumMod val="60000"/>
              <a:lumOff val="40000"/>
            </a:schemeClr>
          </a:solidFill>
          <a:ln>
            <a:solidFill>
              <a:srgbClr val="518BE1"/>
            </a:solidFill>
            <a:miter lim="800000"/>
            <a:headEnd/>
            <a:tailEnd/>
          </a:ln>
        </p:spPr>
        <p:txBody>
          <a:bodyPr/>
          <a:lstStyle/>
          <a:p>
            <a:pPr lvl="0"/>
            <a:r>
              <a:rPr lang="es-ES" sz="1800" b="1" dirty="0">
                <a:solidFill>
                  <a:schemeClr val="bg1"/>
                </a:solidFill>
                <a:latin typeface="Arial Unicode MS" pitchFamily="34" charset="-128"/>
              </a:rPr>
              <a:t>Introducción </a:t>
            </a:r>
          </a:p>
          <a:p>
            <a:pPr lvl="0"/>
            <a:r>
              <a:rPr lang="es-ES" sz="1800" b="1" dirty="0">
                <a:solidFill>
                  <a:schemeClr val="bg1"/>
                </a:solidFill>
                <a:latin typeface="Arial Unicode MS" pitchFamily="34" charset="-128"/>
              </a:rPr>
              <a:t>Diagnóstico</a:t>
            </a:r>
          </a:p>
          <a:p>
            <a:pPr lvl="0"/>
            <a:r>
              <a:rPr lang="es-ES" sz="1800" b="1" dirty="0">
                <a:solidFill>
                  <a:schemeClr val="bg1"/>
                </a:solidFill>
                <a:latin typeface="Arial Unicode MS" pitchFamily="34" charset="-128"/>
              </a:rPr>
              <a:t>Tratamiento</a:t>
            </a:r>
          </a:p>
          <a:p>
            <a:pPr lvl="0"/>
            <a:r>
              <a:rPr lang="es-ES" sz="1800" b="1" dirty="0">
                <a:solidFill>
                  <a:schemeClr val="bg1"/>
                </a:solidFill>
                <a:latin typeface="Arial Unicode MS" pitchFamily="34" charset="-128"/>
              </a:rPr>
              <a:t>Objetivos y componentes del </a:t>
            </a:r>
            <a:r>
              <a:rPr lang="es-ES" sz="1800" b="1" dirty="0" smtClean="0">
                <a:solidFill>
                  <a:schemeClr val="bg1"/>
                </a:solidFill>
                <a:latin typeface="Arial Unicode MS" pitchFamily="34" charset="-128"/>
              </a:rPr>
              <a:t>tratamiento</a:t>
            </a:r>
            <a:endParaRPr lang="es-ES" sz="1800" b="1" dirty="0">
              <a:solidFill>
                <a:schemeClr val="bg1"/>
              </a:solidFill>
              <a:latin typeface="Arial Unicode MS" pitchFamily="34" charset="-128"/>
            </a:endParaRPr>
          </a:p>
          <a:p>
            <a:pPr lvl="1"/>
            <a:r>
              <a:rPr lang="es-ES" sz="1800" b="1" dirty="0">
                <a:solidFill>
                  <a:schemeClr val="bg1"/>
                </a:solidFill>
                <a:latin typeface="Arial Unicode MS" pitchFamily="34" charset="-128"/>
              </a:rPr>
              <a:t>Seguimiento clínico regular</a:t>
            </a:r>
          </a:p>
          <a:p>
            <a:pPr lvl="1"/>
            <a:r>
              <a:rPr lang="es-ES" sz="1800" b="1" dirty="0">
                <a:solidFill>
                  <a:schemeClr val="bg1"/>
                </a:solidFill>
                <a:latin typeface="Arial Unicode MS" pitchFamily="34" charset="-128"/>
              </a:rPr>
              <a:t>Educación en el autocontrol y plan de acción</a:t>
            </a:r>
          </a:p>
          <a:p>
            <a:pPr lvl="1"/>
            <a:r>
              <a:rPr lang="es-ES" sz="1800" b="1" dirty="0">
                <a:solidFill>
                  <a:schemeClr val="bg1"/>
                </a:solidFill>
                <a:latin typeface="Arial Unicode MS" pitchFamily="34" charset="-128"/>
              </a:rPr>
              <a:t>Tratamiento no farmacológico y medidas para evitar los desencadenantes</a:t>
            </a:r>
          </a:p>
          <a:p>
            <a:pPr lvl="1"/>
            <a:r>
              <a:rPr lang="es-ES" sz="1800" b="1" dirty="0">
                <a:solidFill>
                  <a:schemeClr val="bg1"/>
                </a:solidFill>
                <a:latin typeface="Arial Unicode MS" pitchFamily="34" charset="-128"/>
              </a:rPr>
              <a:t>Tratamiento farmacológico</a:t>
            </a:r>
          </a:p>
          <a:p>
            <a:pPr lvl="0"/>
            <a:r>
              <a:rPr lang="es-ES" sz="1800" b="1" dirty="0">
                <a:solidFill>
                  <a:schemeClr val="bg1"/>
                </a:solidFill>
                <a:latin typeface="Arial Unicode MS" pitchFamily="34" charset="-128"/>
              </a:rPr>
              <a:t>Reducción del tratamiento </a:t>
            </a:r>
          </a:p>
          <a:p>
            <a:pPr lvl="0"/>
            <a:r>
              <a:rPr lang="es-ES" sz="1800" b="1" dirty="0" smtClean="0">
                <a:solidFill>
                  <a:schemeClr val="bg1"/>
                </a:solidFill>
                <a:latin typeface="Arial Unicode MS" pitchFamily="34" charset="-128"/>
              </a:rPr>
              <a:t>Tratamiento </a:t>
            </a:r>
            <a:r>
              <a:rPr lang="es-ES" sz="1800" b="1" dirty="0">
                <a:solidFill>
                  <a:schemeClr val="bg1"/>
                </a:solidFill>
                <a:latin typeface="Arial Unicode MS" pitchFamily="34" charset="-128"/>
              </a:rPr>
              <a:t>escalonado del asma en </a:t>
            </a:r>
            <a:r>
              <a:rPr lang="es-ES" sz="1800" b="1" dirty="0" err="1">
                <a:solidFill>
                  <a:schemeClr val="bg1"/>
                </a:solidFill>
                <a:latin typeface="Arial Unicode MS" pitchFamily="34" charset="-128"/>
              </a:rPr>
              <a:t>Osakidetza</a:t>
            </a:r>
            <a:r>
              <a:rPr lang="es-ES" sz="1800" b="1" dirty="0">
                <a:solidFill>
                  <a:schemeClr val="bg1"/>
                </a:solidFill>
                <a:latin typeface="Arial Unicode MS" pitchFamily="34" charset="-128"/>
              </a:rPr>
              <a:t>: ¿qué nos dicen los datos?</a:t>
            </a:r>
          </a:p>
          <a:p>
            <a:pPr lvl="0"/>
            <a:r>
              <a:rPr lang="es-ES" sz="1800" b="1" dirty="0">
                <a:solidFill>
                  <a:schemeClr val="bg1"/>
                </a:solidFill>
                <a:latin typeface="Arial Unicode MS" pitchFamily="34" charset="-128"/>
              </a:rPr>
              <a:t>Tratamiento del asma en situaciones especiales</a:t>
            </a:r>
          </a:p>
          <a:p>
            <a:pPr lvl="0"/>
            <a:r>
              <a:rPr lang="es-ES" sz="1800" b="1" dirty="0">
                <a:solidFill>
                  <a:schemeClr val="bg1"/>
                </a:solidFill>
                <a:latin typeface="Arial Unicode MS" pitchFamily="34" charset="-128"/>
              </a:rPr>
              <a:t>Tratamiento de la </a:t>
            </a:r>
            <a:r>
              <a:rPr lang="es-ES" sz="1800" b="1" dirty="0" smtClean="0">
                <a:solidFill>
                  <a:schemeClr val="bg1"/>
                </a:solidFill>
                <a:latin typeface="Arial Unicode MS" pitchFamily="34" charset="-128"/>
              </a:rPr>
              <a:t>comorbilidad</a:t>
            </a:r>
            <a:endParaRPr lang="es-ES" sz="1800" b="1" dirty="0">
              <a:solidFill>
                <a:schemeClr val="bg1"/>
              </a:solidFill>
              <a:latin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16632"/>
            <a:ext cx="8229600" cy="1143000"/>
          </a:xfrm>
        </p:spPr>
        <p:txBody>
          <a:bodyPr/>
          <a:lstStyle/>
          <a:p>
            <a:r>
              <a:rPr lang="es-ES" dirty="0"/>
              <a:t>Tratamiento </a:t>
            </a:r>
            <a:r>
              <a:rPr lang="es-ES" dirty="0" smtClean="0"/>
              <a:t>del asma en situaciones especiales </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251520" y="1268760"/>
            <a:ext cx="8568952" cy="41764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sz="1800" dirty="0">
                <a:solidFill>
                  <a:schemeClr val="tx2"/>
                </a:solidFill>
                <a:latin typeface="Arial Black" pitchFamily="34" charset="0"/>
              </a:rPr>
              <a:t>Adolescentes. </a:t>
            </a:r>
            <a:r>
              <a:rPr lang="es-ES" sz="1600" dirty="0">
                <a:latin typeface="Arial Unicode MS" pitchFamily="34" charset="-128"/>
              </a:rPr>
              <a:t>Los factores de riesgo asociados a </a:t>
            </a:r>
            <a:r>
              <a:rPr lang="es-ES" sz="1600" dirty="0" err="1">
                <a:latin typeface="Arial Unicode MS" pitchFamily="34" charset="-128"/>
              </a:rPr>
              <a:t>infradiagnóstico</a:t>
            </a:r>
            <a:r>
              <a:rPr lang="es-ES" sz="1600" dirty="0">
                <a:latin typeface="Arial Unicode MS" pitchFamily="34" charset="-128"/>
              </a:rPr>
              <a:t> de asma en la adolescencia son: sexo femenino, tabaco, nivel socioeconómico bajo, problemas familiares, falta de ejercicio y exceso de peso. Para abordar temas como el tabaquismo o la adherencia al tratamiento, es importante respetar la privacidad del adolescente en la consulta. A la hora de elegir el dispositivo de inhalación, se deben tener en cuenta su portabilidad </a:t>
            </a:r>
            <a:r>
              <a:rPr lang="es-ES" sz="1600" dirty="0" smtClean="0">
                <a:latin typeface="Arial Unicode MS" pitchFamily="34" charset="-128"/>
              </a:rPr>
              <a:t>y </a:t>
            </a:r>
            <a:r>
              <a:rPr lang="es-ES" sz="1600" dirty="0">
                <a:latin typeface="Arial Unicode MS" pitchFamily="34" charset="-128"/>
              </a:rPr>
              <a:t>las preferencias del </a:t>
            </a:r>
            <a:r>
              <a:rPr lang="es-ES" sz="1600" dirty="0" smtClean="0">
                <a:latin typeface="Arial Unicode MS" pitchFamily="34" charset="-128"/>
              </a:rPr>
              <a:t>paciente.</a:t>
            </a:r>
          </a:p>
          <a:p>
            <a:pPr>
              <a:buClr>
                <a:schemeClr val="tx2">
                  <a:lumMod val="50000"/>
                </a:schemeClr>
              </a:buClr>
            </a:pPr>
            <a:endParaRPr lang="es-ES" sz="1600" dirty="0">
              <a:latin typeface="Arial Unicode MS" pitchFamily="34" charset="-128"/>
            </a:endParaRPr>
          </a:p>
          <a:p>
            <a:pPr>
              <a:buClr>
                <a:schemeClr val="tx2">
                  <a:lumMod val="50000"/>
                </a:schemeClr>
              </a:buClr>
            </a:pPr>
            <a:r>
              <a:rPr lang="es-ES" sz="1800" dirty="0" smtClean="0">
                <a:solidFill>
                  <a:schemeClr val="tx2"/>
                </a:solidFill>
                <a:latin typeface="Arial Black" pitchFamily="34" charset="0"/>
              </a:rPr>
              <a:t>Embarazo y </a:t>
            </a:r>
            <a:r>
              <a:rPr lang="es-ES" sz="1800" dirty="0">
                <a:solidFill>
                  <a:schemeClr val="tx2"/>
                </a:solidFill>
                <a:latin typeface="Arial Black" pitchFamily="34" charset="0"/>
              </a:rPr>
              <a:t>lactancia. </a:t>
            </a:r>
            <a:r>
              <a:rPr lang="es-ES" sz="1600" dirty="0">
                <a:latin typeface="Arial Unicode MS" pitchFamily="34" charset="-128"/>
              </a:rPr>
              <a:t>Es importante mantener un buen control del asma en el embarazo, de cara a evitar complicaciones. Los tratamientos habituales del asma (SABA, CI y LABA) se deben utilizar con normalidad durante el embarazo y la </a:t>
            </a:r>
            <a:r>
              <a:rPr lang="es-ES" sz="1600" dirty="0" smtClean="0">
                <a:latin typeface="Arial Unicode MS" pitchFamily="34" charset="-128"/>
              </a:rPr>
              <a:t>lactancia</a:t>
            </a:r>
          </a:p>
          <a:p>
            <a:pPr>
              <a:buClr>
                <a:schemeClr val="tx2">
                  <a:lumMod val="50000"/>
                </a:schemeClr>
              </a:buClr>
            </a:pPr>
            <a:endParaRPr lang="es-ES" sz="1600" dirty="0">
              <a:latin typeface="Arial Unicode MS" pitchFamily="34" charset="-128"/>
            </a:endParaRPr>
          </a:p>
          <a:p>
            <a:pPr>
              <a:buClr>
                <a:schemeClr val="tx2">
                  <a:lumMod val="50000"/>
                </a:schemeClr>
              </a:buClr>
            </a:pPr>
            <a:r>
              <a:rPr lang="es-ES" sz="1800" dirty="0" smtClean="0">
                <a:solidFill>
                  <a:schemeClr val="tx2"/>
                </a:solidFill>
                <a:latin typeface="Arial Black" pitchFamily="34" charset="0"/>
              </a:rPr>
              <a:t>Asma inducida por el </a:t>
            </a:r>
            <a:r>
              <a:rPr lang="es-ES" sz="1800" dirty="0">
                <a:solidFill>
                  <a:schemeClr val="tx2"/>
                </a:solidFill>
                <a:latin typeface="Arial Black" pitchFamily="34" charset="0"/>
              </a:rPr>
              <a:t>ejercicio.</a:t>
            </a:r>
            <a:r>
              <a:rPr lang="es-ES" sz="1600" dirty="0">
                <a:latin typeface="Arial Unicode MS" pitchFamily="34" charset="-128"/>
              </a:rPr>
              <a:t> En la mayoría de los pacientes, es un indicador de asma mal controlada, que requiere una revisión del tratamiento de fondo. Si el asma inducida sigue siendo un problema a pesar de tomar CI de forma regular, el tratamiento de elección son los SABA inmediatamente antes del ejercicio</a:t>
            </a:r>
          </a:p>
          <a:p>
            <a:pPr>
              <a:buFontTx/>
              <a:buNone/>
            </a:pPr>
            <a:endParaRPr lang="es-ES" dirty="0" smtClean="0"/>
          </a:p>
          <a:p>
            <a:endParaRPr lang="es-ES" dirty="0" smtClean="0"/>
          </a:p>
        </p:txBody>
      </p:sp>
    </p:spTree>
    <p:extLst>
      <p:ext uri="{BB962C8B-B14F-4D97-AF65-F5344CB8AC3E}">
        <p14:creationId xmlns:p14="http://schemas.microsoft.com/office/powerpoint/2010/main" val="3816583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28636"/>
            <a:ext cx="8229600" cy="1024100"/>
          </a:xfrm>
        </p:spPr>
        <p:txBody>
          <a:bodyPr/>
          <a:lstStyle/>
          <a:p>
            <a:r>
              <a:rPr lang="es-ES" dirty="0"/>
              <a:t>Tratamiento </a:t>
            </a:r>
            <a:r>
              <a:rPr lang="es-ES" dirty="0" smtClean="0"/>
              <a:t>de la comorbilidad</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251520" y="836712"/>
            <a:ext cx="8712968" cy="45365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Es importante identificar la comorbilidad que puede contribuir a los síntomas respiratorios y a un peor control del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asma:</a:t>
            </a:r>
            <a:endParaRPr lang="es-ES" sz="160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Clr>
                <a:schemeClr val="tx2">
                  <a:lumMod val="50000"/>
                </a:schemeClr>
              </a:buClr>
              <a:buNone/>
            </a:pPr>
            <a:r>
              <a:rPr lang="es-ES" sz="160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La obesidad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puede empeorar el control de síntomas.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No hay evidencia acerca de las intervenciones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para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la reducción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de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peso para la mejoría de síntomas del asma.</a:t>
            </a: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Clr>
                <a:schemeClr val="tx2">
                  <a:lumMod val="50000"/>
                </a:schemeClr>
              </a:buClr>
              <a:buNone/>
            </a:pPr>
            <a:r>
              <a:rPr lang="es-ES" sz="160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El </a:t>
            </a:r>
            <a:r>
              <a:rPr lang="es-ES" sz="16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reflujo </a:t>
            </a:r>
            <a:r>
              <a:rPr lang="es-ES" sz="160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gastroesofágico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puede producir tos seca, que a veces se atribuye al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asma.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El tratamiento del reflujo, sin embargo, no mejora los síntomas ni la función pulmonar en pacientes con ambas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condiciones. No hay evidencia para recomendar IBP.</a:t>
            </a: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Clr>
                <a:schemeClr val="tx2">
                  <a:lumMod val="50000"/>
                </a:schemeClr>
              </a:buClr>
              <a:buNone/>
            </a:pPr>
            <a:r>
              <a:rPr lang="es-ES" sz="160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La </a:t>
            </a:r>
            <a:r>
              <a:rPr lang="es-ES" sz="16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ansiedad y </a:t>
            </a:r>
            <a:r>
              <a:rPr lang="es-ES" sz="160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depresión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pueden empeorar el control del asma y se han asociado a más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exacerbaciones, pero su tratamiento no ha demostrado mejorar los resultados en asma.</a:t>
            </a: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Clr>
                <a:schemeClr val="tx2">
                  <a:lumMod val="50000"/>
                </a:schemeClr>
              </a:buClr>
              <a:buNone/>
            </a:pPr>
            <a:r>
              <a:rPr lang="es-ES" sz="160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Rinitis:</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l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tratamiento más eficaz para la rinitis son los corticoides </a:t>
            </a:r>
            <a:r>
              <a:rPr lang="es-E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intranasales</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s-ES" sz="160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Clr>
                <a:schemeClr val="tx2">
                  <a:lumMod val="50000"/>
                </a:schemeClr>
              </a:buClr>
              <a:buNone/>
            </a:pPr>
            <a:r>
              <a:rPr lang="es-ES" sz="1600"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 La </a:t>
            </a:r>
            <a:r>
              <a:rPr lang="es-ES" sz="1600"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distinción entre asma y EPOC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puede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ser problemática, sobre todo en personas fumadoras y adultos de mayor edad</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En caso de solapamiento, iniciar CI junto con LABA. Si persisten sintomáticos puede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añadirse </a:t>
            </a:r>
            <a:r>
              <a:rPr lang="es-E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tiotropio</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En pacientes con características compatibles con asma, se debe evitar el uso de LABA en monoterapia. En pacientes con características de EPOC se debe evitar el uso de CI en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monoterapia.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Se recomienda utilizar la dosis mínima efectiva de CI, ya que en pacientes con EPOC el uso de dosis altas de estos fármacos se ha asociado a un aumento del riesgo de </a:t>
            </a:r>
            <a:r>
              <a:rPr lang="es-ES" sz="1600" dirty="0" smtClean="0">
                <a:latin typeface="Arial Unicode MS" panose="020B0604020202020204" pitchFamily="34" charset="-128"/>
                <a:ea typeface="Arial Unicode MS" panose="020B0604020202020204" pitchFamily="34" charset="-128"/>
                <a:cs typeface="Arial Unicode MS" panose="020B0604020202020204" pitchFamily="34" charset="-128"/>
              </a:rPr>
              <a:t>neumonía.</a:t>
            </a: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s-ES" sz="1800" dirty="0" smtClean="0">
              <a:solidFill>
                <a:schemeClr val="tx2"/>
              </a:solidFill>
              <a:latin typeface="Arial Black" pitchFamily="34" charset="0"/>
            </a:endParaRPr>
          </a:p>
          <a:p>
            <a:endParaRPr lang="es-ES" dirty="0" smtClean="0"/>
          </a:p>
        </p:txBody>
      </p:sp>
    </p:spTree>
    <p:extLst>
      <p:ext uri="{BB962C8B-B14F-4D97-AF65-F5344CB8AC3E}">
        <p14:creationId xmlns:p14="http://schemas.microsoft.com/office/powerpoint/2010/main" val="3816583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687687" y="1178853"/>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2">
                  <a:lumMod val="50000"/>
                </a:schemeClr>
              </a:buClr>
              <a:buFont typeface="Wingdings" pitchFamily="2" charset="2"/>
              <a:buChar char="ü"/>
            </a:pPr>
            <a:r>
              <a:rPr lang="es-ES" sz="2200" dirty="0" smtClean="0">
                <a:latin typeface="Arial Unicode MS" pitchFamily="34" charset="-128"/>
              </a:rPr>
              <a:t>Para </a:t>
            </a:r>
            <a:r>
              <a:rPr lang="es-ES" sz="2200" dirty="0">
                <a:latin typeface="Arial Unicode MS" pitchFamily="34" charset="-128"/>
              </a:rPr>
              <a:t>el diagnóstico de asma se deben realizar pruebas de función pulmonar </a:t>
            </a:r>
          </a:p>
          <a:p>
            <a:pPr>
              <a:buClr>
                <a:schemeClr val="tx2">
                  <a:lumMod val="50000"/>
                </a:schemeClr>
              </a:buClr>
              <a:buFont typeface="Wingdings" pitchFamily="2" charset="2"/>
              <a:buChar char="ü"/>
            </a:pPr>
            <a:r>
              <a:rPr lang="es-ES" sz="2200" dirty="0">
                <a:latin typeface="Arial Unicode MS" pitchFamily="34" charset="-128"/>
              </a:rPr>
              <a:t>El tratamiento del asma debe ser individualizado, escalonado y ajustarse de forma continua, </a:t>
            </a:r>
            <a:r>
              <a:rPr lang="es-ES" sz="2200" dirty="0" smtClean="0">
                <a:latin typeface="Arial Unicode MS" pitchFamily="34" charset="-128"/>
              </a:rPr>
              <a:t>para alcanzar </a:t>
            </a:r>
            <a:r>
              <a:rPr lang="es-ES" sz="2200" dirty="0">
                <a:latin typeface="Arial Unicode MS" pitchFamily="34" charset="-128"/>
              </a:rPr>
              <a:t>el mejor control posible, con </a:t>
            </a:r>
            <a:r>
              <a:rPr lang="es-ES" sz="2200" dirty="0" smtClean="0">
                <a:latin typeface="Arial Unicode MS" pitchFamily="34" charset="-128"/>
              </a:rPr>
              <a:t>mínimos </a:t>
            </a:r>
            <a:r>
              <a:rPr lang="es-ES" sz="2200" dirty="0">
                <a:latin typeface="Arial Unicode MS" pitchFamily="34" charset="-128"/>
              </a:rPr>
              <a:t>efectos </a:t>
            </a:r>
            <a:r>
              <a:rPr lang="es-ES" sz="2200" dirty="0" smtClean="0">
                <a:latin typeface="Arial Unicode MS" pitchFamily="34" charset="-128"/>
              </a:rPr>
              <a:t>adversos</a:t>
            </a:r>
          </a:p>
          <a:p>
            <a:pPr>
              <a:buClr>
                <a:schemeClr val="tx2">
                  <a:lumMod val="50000"/>
                </a:schemeClr>
              </a:buClr>
              <a:buFont typeface="Wingdings" pitchFamily="2" charset="2"/>
              <a:buChar char="ü"/>
            </a:pPr>
            <a:r>
              <a:rPr lang="es-ES" sz="2200" dirty="0" smtClean="0">
                <a:latin typeface="Arial Unicode MS" pitchFamily="34" charset="-128"/>
              </a:rPr>
              <a:t>Los corticoides inhalados son el tratamiento controlador de elección</a:t>
            </a:r>
            <a:endParaRPr lang="es-ES" sz="2200" dirty="0">
              <a:latin typeface="Arial Unicode MS" pitchFamily="34" charset="-128"/>
            </a:endParaRPr>
          </a:p>
          <a:p>
            <a:pPr>
              <a:buClr>
                <a:schemeClr val="tx2">
                  <a:lumMod val="50000"/>
                </a:schemeClr>
              </a:buClr>
              <a:buFont typeface="Wingdings" pitchFamily="2" charset="2"/>
              <a:buChar char="ü"/>
            </a:pPr>
            <a:r>
              <a:rPr lang="es-ES" sz="2200" dirty="0" smtClean="0">
                <a:latin typeface="Arial Unicode MS" pitchFamily="34" charset="-128"/>
              </a:rPr>
              <a:t>Antes </a:t>
            </a:r>
            <a:r>
              <a:rPr lang="es-ES" sz="2200" dirty="0">
                <a:latin typeface="Arial Unicode MS" pitchFamily="34" charset="-128"/>
              </a:rPr>
              <a:t>de intensificar la terapia, comprobar la adherencia y la técnica de inhalación </a:t>
            </a:r>
          </a:p>
          <a:p>
            <a:pPr>
              <a:buClr>
                <a:schemeClr val="tx2">
                  <a:lumMod val="50000"/>
                </a:schemeClr>
              </a:buClr>
              <a:buFont typeface="Wingdings" pitchFamily="2" charset="2"/>
              <a:buChar char="ü"/>
            </a:pPr>
            <a:r>
              <a:rPr lang="es-ES" sz="2200" dirty="0" smtClean="0">
                <a:latin typeface="Arial Unicode MS" pitchFamily="34" charset="-128"/>
              </a:rPr>
              <a:t>En </a:t>
            </a:r>
            <a:r>
              <a:rPr lang="es-ES" sz="2200" dirty="0">
                <a:latin typeface="Arial Unicode MS" pitchFamily="34" charset="-128"/>
              </a:rPr>
              <a:t>pacientes con buen control de los síntomas y función pulmonar estable, se recomienda reducir el tratamiento para minimizar </a:t>
            </a:r>
            <a:r>
              <a:rPr lang="es-ES" sz="2200" dirty="0" smtClean="0">
                <a:latin typeface="Arial Unicode MS" pitchFamily="34" charset="-128"/>
              </a:rPr>
              <a:t>efectos </a:t>
            </a:r>
            <a:r>
              <a:rPr lang="es-ES" sz="2200" dirty="0">
                <a:latin typeface="Arial Unicode MS" pitchFamily="34" charset="-128"/>
              </a:rPr>
              <a:t>adversos y evitar el </a:t>
            </a:r>
            <a:r>
              <a:rPr lang="es-ES" sz="2200" dirty="0" err="1">
                <a:latin typeface="Arial Unicode MS" pitchFamily="34" charset="-128"/>
              </a:rPr>
              <a:t>sobretratamiento</a:t>
            </a:r>
            <a:endParaRPr lang="es-ES" sz="2200" dirty="0">
              <a:latin typeface="Arial Unicode MS" pitchFamily="34" charset="-128"/>
            </a:endParaRPr>
          </a:p>
          <a:p>
            <a:pPr>
              <a:buClr>
                <a:schemeClr val="tx2">
                  <a:lumMod val="50000"/>
                </a:schemeClr>
              </a:buClr>
              <a:buFont typeface="Wingdings" pitchFamily="2" charset="2"/>
              <a:buChar char="ü"/>
            </a:pPr>
            <a:endParaRPr lang="es-ES" sz="2000" dirty="0">
              <a:latin typeface="Arial Unicode MS" pitchFamily="34" charset="-128"/>
            </a:endParaRPr>
          </a:p>
        </p:txBody>
      </p:sp>
      <p:sp>
        <p:nvSpPr>
          <p:cNvPr id="3" name="1 Título"/>
          <p:cNvSpPr txBox="1">
            <a:spLocks/>
          </p:cNvSpPr>
          <p:nvPr/>
        </p:nvSpPr>
        <p:spPr bwMode="auto">
          <a:xfrm>
            <a:off x="1327721" y="189657"/>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claves</a:t>
            </a:r>
          </a:p>
        </p:txBody>
      </p:sp>
    </p:spTree>
    <p:extLst>
      <p:ext uri="{BB962C8B-B14F-4D97-AF65-F5344CB8AC3E}">
        <p14:creationId xmlns:p14="http://schemas.microsoft.com/office/powerpoint/2010/main" val="39045406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29" y="260648"/>
            <a:ext cx="9127158" cy="612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6526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70" y="404664"/>
            <a:ext cx="9121761" cy="5976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1658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custDataLst>
              <p:tags r:id="rId1"/>
            </p:custDataLst>
          </p:nvPr>
        </p:nvSpPr>
        <p:spPr bwMode="auto">
          <a:xfrm>
            <a:off x="827584" y="1916832"/>
            <a:ext cx="4535487"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_tradnl" sz="2800" b="1" dirty="0">
                <a:latin typeface="Arial Unicode MS" pitchFamily="34" charset="-128"/>
                <a:hlinkClick r:id="rId4"/>
              </a:rPr>
              <a:t>INFAC </a:t>
            </a:r>
            <a:r>
              <a:rPr lang="es-ES_tradnl" sz="2800" b="1" dirty="0" err="1">
                <a:latin typeface="Arial Unicode MS" pitchFamily="34" charset="-128"/>
                <a:hlinkClick r:id="rId4"/>
              </a:rPr>
              <a:t>Vol</a:t>
            </a:r>
            <a:r>
              <a:rPr lang="es-ES_tradnl" sz="2800" b="1" dirty="0">
                <a:latin typeface="Arial Unicode MS" pitchFamily="34" charset="-128"/>
                <a:hlinkClick r:id="rId4"/>
              </a:rPr>
              <a:t> 25, Nº </a:t>
            </a:r>
            <a:r>
              <a:rPr lang="es-ES_tradnl" sz="2800" b="1" dirty="0" smtClean="0">
                <a:latin typeface="Arial Unicode MS" pitchFamily="34" charset="-128"/>
                <a:hlinkClick r:id="rId4"/>
              </a:rPr>
              <a:t>8</a:t>
            </a:r>
            <a:endParaRPr lang="es-ES_tradnl" sz="2800" b="1" dirty="0" smtClean="0">
              <a:latin typeface="Arial Unicode MS" pitchFamily="34" charset="-128"/>
            </a:endParaRPr>
          </a:p>
          <a:p>
            <a:pPr>
              <a:buFontTx/>
              <a:buNone/>
            </a:pPr>
            <a:endParaRPr lang="es-ES_tradnl" sz="2800" b="1" dirty="0" smtClean="0"/>
          </a:p>
          <a:p>
            <a:endParaRPr lang="es-ES" sz="2800" b="1" dirty="0" smtClean="0"/>
          </a:p>
        </p:txBody>
      </p:sp>
      <p:sp>
        <p:nvSpPr>
          <p:cNvPr id="4" name="Rectangle 2"/>
          <p:cNvSpPr>
            <a:spLocks noGrp="1" noChangeArrowheads="1"/>
          </p:cNvSpPr>
          <p:nvPr>
            <p:ph type="title"/>
            <p:custDataLst>
              <p:tags r:id="rId2"/>
            </p:custDataLst>
          </p:nvPr>
        </p:nvSpPr>
        <p:spPr/>
        <p:txBody>
          <a:bodyPr/>
          <a:lstStyle/>
          <a:p>
            <a:r>
              <a:rPr lang="es-ES" sz="3600" dirty="0">
                <a:solidFill>
                  <a:schemeClr val="tx2"/>
                </a:solidFill>
                <a:latin typeface="Arial Black" pitchFamily="34" charset="0"/>
              </a:rPr>
              <a:t>Para mas información y bibliografía…</a:t>
            </a:r>
          </a:p>
        </p:txBody>
      </p:sp>
    </p:spTree>
    <p:extLst>
      <p:ext uri="{BB962C8B-B14F-4D97-AF65-F5344CB8AC3E}">
        <p14:creationId xmlns:p14="http://schemas.microsoft.com/office/powerpoint/2010/main" val="248506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 dirty="0" smtClean="0">
                <a:solidFill>
                  <a:schemeClr val="tx2"/>
                </a:solidFill>
                <a:latin typeface="Arial Black" pitchFamily="34" charset="0"/>
              </a:rPr>
              <a:t>Introducción</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95536" y="1124744"/>
            <a:ext cx="8208912"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sz="2400" dirty="0">
                <a:latin typeface="Arial Unicode MS" pitchFamily="34" charset="-128"/>
              </a:rPr>
              <a:t>El asma se </a:t>
            </a:r>
            <a:r>
              <a:rPr lang="es-ES" sz="2400" dirty="0" smtClean="0">
                <a:latin typeface="Arial Unicode MS" pitchFamily="34" charset="-128"/>
              </a:rPr>
              <a:t>define </a:t>
            </a:r>
            <a:r>
              <a:rPr lang="es-ES" sz="2400" dirty="0">
                <a:latin typeface="Arial Unicode MS" pitchFamily="34" charset="-128"/>
              </a:rPr>
              <a:t>como una enfermedad heterogénea, caracterizada por una inflamación crónica de las vías respiratorias, en cuya patogenia intervienen diversas células y mediadores de la inflamación, condicionada en parte por factores genéticos y que cursa con </a:t>
            </a:r>
            <a:r>
              <a:rPr lang="es-ES" sz="2400" dirty="0" err="1">
                <a:latin typeface="Arial Unicode MS" pitchFamily="34" charset="-128"/>
              </a:rPr>
              <a:t>hiperrespuesta</a:t>
            </a:r>
            <a:r>
              <a:rPr lang="es-ES" sz="2400" dirty="0">
                <a:latin typeface="Arial Unicode MS" pitchFamily="34" charset="-128"/>
              </a:rPr>
              <a:t> bronquial y una obstrucción variable del flujo aéreo, total o parcialmente </a:t>
            </a:r>
            <a:r>
              <a:rPr lang="es-ES" sz="2400" dirty="0" smtClean="0">
                <a:latin typeface="Arial Unicode MS" pitchFamily="34" charset="-128"/>
              </a:rPr>
              <a:t>reversible.</a:t>
            </a:r>
          </a:p>
          <a:p>
            <a:pPr marL="0" indent="0">
              <a:buClr>
                <a:schemeClr val="tx2">
                  <a:lumMod val="50000"/>
                </a:schemeClr>
              </a:buClr>
              <a:buNone/>
            </a:pPr>
            <a:r>
              <a:rPr lang="es-ES" sz="2400" dirty="0" smtClean="0">
                <a:latin typeface="Arial Unicode MS" pitchFamily="34" charset="-128"/>
              </a:rPr>
              <a:t> </a:t>
            </a:r>
            <a:endParaRPr lang="es-ES" sz="2400" dirty="0">
              <a:latin typeface="Arial Unicode MS" pitchFamily="34" charset="-128"/>
            </a:endParaRPr>
          </a:p>
          <a:p>
            <a:pPr>
              <a:buClr>
                <a:schemeClr val="tx2">
                  <a:lumMod val="50000"/>
                </a:schemeClr>
              </a:buClr>
            </a:pPr>
            <a:r>
              <a:rPr lang="es-ES" sz="2400" dirty="0">
                <a:latin typeface="Arial Unicode MS" pitchFamily="34" charset="-128"/>
              </a:rPr>
              <a:t>La prevalencia de asma en adultos en España es variable según la zona </a:t>
            </a:r>
            <a:r>
              <a:rPr lang="es-ES" sz="2400" dirty="0" smtClean="0">
                <a:latin typeface="Arial Unicode MS" pitchFamily="34" charset="-128"/>
              </a:rPr>
              <a:t>geográfica, </a:t>
            </a:r>
            <a:r>
              <a:rPr lang="es-ES" sz="2400" dirty="0">
                <a:latin typeface="Arial Unicode MS" pitchFamily="34" charset="-128"/>
              </a:rPr>
              <a:t>si bien se estima que está en torno al 5</a:t>
            </a:r>
            <a:r>
              <a:rPr lang="es-ES" sz="2400" dirty="0" smtClean="0">
                <a:latin typeface="Arial Unicode MS" pitchFamily="34" charset="-128"/>
              </a:rPr>
              <a:t>%. </a:t>
            </a:r>
            <a:endParaRPr lang="es-ES" sz="2400" dirty="0">
              <a:latin typeface="Arial Unicode MS" pitchFamily="34" charset="-128"/>
            </a:endParaRPr>
          </a:p>
          <a:p>
            <a:pPr>
              <a:buFontTx/>
              <a:buNone/>
            </a:pPr>
            <a:endParaRPr lang="es-ES" dirty="0" smtClean="0"/>
          </a:p>
          <a:p>
            <a:endParaRPr lang="es-ES" dirty="0" smtClean="0"/>
          </a:p>
        </p:txBody>
      </p:sp>
    </p:spTree>
    <p:extLst>
      <p:ext uri="{BB962C8B-B14F-4D97-AF65-F5344CB8AC3E}">
        <p14:creationId xmlns:p14="http://schemas.microsoft.com/office/powerpoint/2010/main" val="3205997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994122"/>
          </a:xfrm>
        </p:spPr>
        <p:txBody>
          <a:bodyPr/>
          <a:lstStyle/>
          <a:p>
            <a:r>
              <a:rPr lang="es-ES" dirty="0" smtClean="0">
                <a:solidFill>
                  <a:schemeClr val="tx2"/>
                </a:solidFill>
                <a:latin typeface="Arial Black" pitchFamily="34" charset="0"/>
              </a:rPr>
              <a:t>Diagnóstico</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95536" y="1052736"/>
            <a:ext cx="8496944" cy="46805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sz="1800" dirty="0" smtClean="0">
                <a:latin typeface="Arial Unicode MS" pitchFamily="34" charset="-128"/>
              </a:rPr>
              <a:t>El diagnóstico de asma es fundamentalmente clínico, apoyado por pruebas objetivas que evalúan </a:t>
            </a:r>
            <a:r>
              <a:rPr lang="es-ES" sz="1800" dirty="0">
                <a:latin typeface="Arial Unicode MS" pitchFamily="34" charset="-128"/>
              </a:rPr>
              <a:t>la </a:t>
            </a:r>
            <a:r>
              <a:rPr lang="es-ES" sz="1800" dirty="0" smtClean="0">
                <a:latin typeface="Arial Unicode MS" pitchFamily="34" charset="-128"/>
              </a:rPr>
              <a:t>reversibilidad </a:t>
            </a:r>
            <a:r>
              <a:rPr lang="es-ES" sz="1800" dirty="0">
                <a:latin typeface="Arial Unicode MS" pitchFamily="34" charset="-128"/>
              </a:rPr>
              <a:t>de la obstrucción al flujo aéreo o la presencia de inflamación de las vías </a:t>
            </a:r>
            <a:r>
              <a:rPr lang="es-ES" sz="1800" dirty="0" smtClean="0">
                <a:latin typeface="Arial Unicode MS" pitchFamily="34" charset="-128"/>
              </a:rPr>
              <a:t>respiratorias</a:t>
            </a:r>
          </a:p>
          <a:p>
            <a:pPr>
              <a:buClr>
                <a:schemeClr val="tx2">
                  <a:lumMod val="50000"/>
                </a:schemeClr>
              </a:buClr>
            </a:pPr>
            <a:r>
              <a:rPr lang="es-ES" sz="1800" dirty="0" smtClean="0">
                <a:latin typeface="Arial Unicode MS" pitchFamily="34" charset="-128"/>
              </a:rPr>
              <a:t>Síntomas </a:t>
            </a:r>
            <a:r>
              <a:rPr lang="es-ES" sz="1800" dirty="0">
                <a:latin typeface="Arial Unicode MS" pitchFamily="34" charset="-128"/>
              </a:rPr>
              <a:t>respiratorios recurrentes de sibilancias, tos, disnea, opresión </a:t>
            </a:r>
            <a:r>
              <a:rPr lang="es-ES" sz="1800" dirty="0" smtClean="0">
                <a:latin typeface="Arial Unicode MS" pitchFamily="34" charset="-128"/>
              </a:rPr>
              <a:t>torácica</a:t>
            </a:r>
            <a:endParaRPr lang="es-ES" sz="1800" dirty="0" smtClean="0"/>
          </a:p>
          <a:p>
            <a:pPr lvl="1"/>
            <a:r>
              <a:rPr lang="es-ES" sz="1400" dirty="0">
                <a:latin typeface="Arial Unicode MS" pitchFamily="34" charset="-128"/>
              </a:rPr>
              <a:t>Aparecen con un patrón característico, habitualmente relacionado con la exposición a desencadenantes reconocibles (infecciones virales, alérgenos)</a:t>
            </a:r>
          </a:p>
          <a:p>
            <a:pPr lvl="1"/>
            <a:r>
              <a:rPr lang="es-ES" sz="1400" dirty="0">
                <a:latin typeface="Arial Unicode MS" pitchFamily="34" charset="-128"/>
              </a:rPr>
              <a:t>Estos síntomas varían a lo largo del tiempo y en intensidad y, con frecuencia, empeoran por la noche o de madrugada</a:t>
            </a:r>
          </a:p>
          <a:p>
            <a:r>
              <a:rPr lang="es-ES" sz="1800" dirty="0">
                <a:latin typeface="Arial Unicode MS" pitchFamily="34" charset="-128"/>
              </a:rPr>
              <a:t>La </a:t>
            </a:r>
            <a:r>
              <a:rPr lang="es-ES" sz="1800" dirty="0" err="1">
                <a:latin typeface="Arial Unicode MS" pitchFamily="34" charset="-128"/>
              </a:rPr>
              <a:t>espirometría</a:t>
            </a:r>
            <a:r>
              <a:rPr lang="es-ES" sz="1800" dirty="0">
                <a:latin typeface="Arial Unicode MS" pitchFamily="34" charset="-128"/>
              </a:rPr>
              <a:t> es la prueba diagnóstica objetiva de elección. Una </a:t>
            </a:r>
            <a:r>
              <a:rPr lang="es-ES" sz="1800" dirty="0" err="1">
                <a:latin typeface="Arial Unicode MS" pitchFamily="34" charset="-128"/>
              </a:rPr>
              <a:t>espirometría</a:t>
            </a:r>
            <a:r>
              <a:rPr lang="es-ES" sz="1800" dirty="0">
                <a:latin typeface="Arial Unicode MS" pitchFamily="34" charset="-128"/>
              </a:rPr>
              <a:t> con patrón obstructivo variable y reversible aumenta la probabilidad de diagnóstico de </a:t>
            </a:r>
            <a:r>
              <a:rPr lang="es-ES" sz="1800" dirty="0" smtClean="0">
                <a:latin typeface="Arial Unicode MS" pitchFamily="34" charset="-128"/>
              </a:rPr>
              <a:t>asma. Una </a:t>
            </a:r>
            <a:r>
              <a:rPr lang="es-ES" sz="1800" dirty="0" err="1">
                <a:latin typeface="Arial Unicode MS" pitchFamily="34" charset="-128"/>
              </a:rPr>
              <a:t>espirometría</a:t>
            </a:r>
            <a:r>
              <a:rPr lang="es-ES" sz="1800" dirty="0">
                <a:latin typeface="Arial Unicode MS" pitchFamily="34" charset="-128"/>
              </a:rPr>
              <a:t> normal no lo descarta.</a:t>
            </a:r>
          </a:p>
          <a:p>
            <a:r>
              <a:rPr lang="es-ES" sz="1800" dirty="0" smtClean="0">
                <a:latin typeface="Arial Unicode MS" pitchFamily="34" charset="-128"/>
              </a:rPr>
              <a:t>La variabilidad de </a:t>
            </a:r>
            <a:r>
              <a:rPr lang="es-ES" sz="1800" dirty="0">
                <a:latin typeface="Arial Unicode MS" pitchFamily="34" charset="-128"/>
              </a:rPr>
              <a:t>la </a:t>
            </a:r>
            <a:r>
              <a:rPr lang="es-ES" sz="1800" dirty="0" smtClean="0">
                <a:latin typeface="Arial Unicode MS" pitchFamily="34" charset="-128"/>
              </a:rPr>
              <a:t>obstrucción se puede medir mediante la amplitud </a:t>
            </a:r>
            <a:r>
              <a:rPr lang="es-ES" sz="1800" dirty="0">
                <a:latin typeface="Arial Unicode MS" pitchFamily="34" charset="-128"/>
              </a:rPr>
              <a:t>del flujo espiratorio máximo (FEM) con respecto a la media promediada durante un periodo mínimo de 1-2 semanas: una variabilidad superior al 20% se considera diagnóstica de asma</a:t>
            </a:r>
          </a:p>
          <a:p>
            <a:endParaRPr lang="es-ES" sz="1800" dirty="0" smtClean="0"/>
          </a:p>
        </p:txBody>
      </p:sp>
    </p:spTree>
    <p:extLst>
      <p:ext uri="{BB962C8B-B14F-4D97-AF65-F5344CB8AC3E}">
        <p14:creationId xmlns:p14="http://schemas.microsoft.com/office/powerpoint/2010/main" val="2597478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 dirty="0" smtClean="0"/>
              <a:t>Diagnóstico (II)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95536" y="1340768"/>
            <a:ext cx="8208912"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sz="2000" dirty="0">
                <a:latin typeface="Arial Unicode MS" pitchFamily="34" charset="-128"/>
              </a:rPr>
              <a:t>Para </a:t>
            </a:r>
            <a:r>
              <a:rPr lang="es-ES" sz="2000" dirty="0" smtClean="0">
                <a:latin typeface="Arial Unicode MS" pitchFamily="34" charset="-128"/>
              </a:rPr>
              <a:t>confirmar </a:t>
            </a:r>
            <a:r>
              <a:rPr lang="es-ES" sz="2000" dirty="0">
                <a:latin typeface="Arial Unicode MS" pitchFamily="34" charset="-128"/>
              </a:rPr>
              <a:t>el diagnóstico se puede realizar una prueba terapéutica, habitualmente con corticoides inhalados (CI), evaluando la respuesta a las 6-8 semanas. En pacientes con obstrucción significativa al flujo aéreo es preferible una prueba con corticoides orales (</a:t>
            </a:r>
            <a:r>
              <a:rPr lang="es-ES" sz="2000" dirty="0" err="1">
                <a:latin typeface="Arial Unicode MS" pitchFamily="34" charset="-128"/>
              </a:rPr>
              <a:t>prednisona</a:t>
            </a:r>
            <a:r>
              <a:rPr lang="es-ES" sz="2000" dirty="0">
                <a:latin typeface="Arial Unicode MS" pitchFamily="34" charset="-128"/>
              </a:rPr>
              <a:t> o equivalente) durante dos </a:t>
            </a:r>
            <a:r>
              <a:rPr lang="es-ES" sz="2000" dirty="0" smtClean="0">
                <a:latin typeface="Arial Unicode MS" pitchFamily="34" charset="-128"/>
              </a:rPr>
              <a:t>semanas</a:t>
            </a:r>
          </a:p>
          <a:p>
            <a:pPr>
              <a:buClr>
                <a:schemeClr val="tx2">
                  <a:lumMod val="50000"/>
                </a:schemeClr>
              </a:buClr>
            </a:pPr>
            <a:endParaRPr lang="es-ES" sz="2000" dirty="0">
              <a:latin typeface="Arial Unicode MS" pitchFamily="34" charset="-128"/>
            </a:endParaRPr>
          </a:p>
          <a:p>
            <a:pPr>
              <a:buClr>
                <a:schemeClr val="tx2">
                  <a:lumMod val="50000"/>
                </a:schemeClr>
              </a:buClr>
            </a:pPr>
            <a:r>
              <a:rPr lang="es-ES" sz="2000" dirty="0">
                <a:latin typeface="Arial Unicode MS" pitchFamily="34" charset="-128"/>
              </a:rPr>
              <a:t>En los pacientes en que, tras la evaluación clínica y las pruebas de función pulmonar (</a:t>
            </a:r>
            <a:r>
              <a:rPr lang="es-ES" sz="2000" dirty="0" err="1">
                <a:latin typeface="Arial Unicode MS" pitchFamily="34" charset="-128"/>
              </a:rPr>
              <a:t>espirometría</a:t>
            </a:r>
            <a:r>
              <a:rPr lang="es-ES" sz="2000" dirty="0">
                <a:latin typeface="Arial Unicode MS" pitchFamily="34" charset="-128"/>
              </a:rPr>
              <a:t>, pico flujo) persisten dudas acerca del diagnóstico, pueden ser necesarias otras pruebas </a:t>
            </a:r>
            <a:r>
              <a:rPr lang="es-ES" sz="2000" dirty="0" smtClean="0">
                <a:latin typeface="Arial Unicode MS" pitchFamily="34" charset="-128"/>
              </a:rPr>
              <a:t>(fracción </a:t>
            </a:r>
            <a:r>
              <a:rPr lang="es-ES" sz="2000" dirty="0">
                <a:latin typeface="Arial Unicode MS" pitchFamily="34" charset="-128"/>
              </a:rPr>
              <a:t>espirada del óxido nítrico-</a:t>
            </a:r>
            <a:r>
              <a:rPr lang="es-ES" sz="2000" dirty="0" err="1">
                <a:latin typeface="Arial Unicode MS" pitchFamily="34" charset="-128"/>
              </a:rPr>
              <a:t>FeNO</a:t>
            </a:r>
            <a:r>
              <a:rPr lang="es-ES" sz="2000" dirty="0">
                <a:latin typeface="Arial Unicode MS" pitchFamily="34" charset="-128"/>
              </a:rPr>
              <a:t>, el test de </a:t>
            </a:r>
            <a:r>
              <a:rPr lang="es-ES" sz="2000" dirty="0" err="1">
                <a:latin typeface="Arial Unicode MS" pitchFamily="34" charset="-128"/>
              </a:rPr>
              <a:t>metacolina</a:t>
            </a:r>
            <a:r>
              <a:rPr lang="es-ES" sz="2000" dirty="0">
                <a:latin typeface="Arial Unicode MS" pitchFamily="34" charset="-128"/>
              </a:rPr>
              <a:t>, etc.), habitualmente propias de atención </a:t>
            </a:r>
            <a:r>
              <a:rPr lang="es-ES" sz="2000" dirty="0" smtClean="0">
                <a:latin typeface="Arial Unicode MS" pitchFamily="34" charset="-128"/>
              </a:rPr>
              <a:t>especializada.</a:t>
            </a:r>
            <a:endParaRPr lang="es-ES" sz="2000" dirty="0" smtClean="0"/>
          </a:p>
          <a:p>
            <a:endParaRPr lang="es-ES" dirty="0" smtClean="0"/>
          </a:p>
        </p:txBody>
      </p:sp>
    </p:spTree>
    <p:extLst>
      <p:ext uri="{BB962C8B-B14F-4D97-AF65-F5344CB8AC3E}">
        <p14:creationId xmlns:p14="http://schemas.microsoft.com/office/powerpoint/2010/main" val="1626789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 dirty="0" smtClean="0">
                <a:solidFill>
                  <a:schemeClr val="tx2"/>
                </a:solidFill>
                <a:latin typeface="Arial Black" pitchFamily="34" charset="0"/>
              </a:rPr>
              <a:t>Tratamiento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611560" y="1340768"/>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sz="2400" dirty="0">
                <a:latin typeface="Arial Unicode MS" pitchFamily="34" charset="-128"/>
              </a:rPr>
              <a:t>Los objetivos </a:t>
            </a:r>
            <a:r>
              <a:rPr lang="es-ES" sz="2400" dirty="0" smtClean="0">
                <a:latin typeface="Arial Unicode MS" pitchFamily="34" charset="-128"/>
              </a:rPr>
              <a:t>del tratamiento son </a:t>
            </a:r>
            <a:r>
              <a:rPr lang="es-ES" sz="2400" dirty="0">
                <a:latin typeface="Arial Unicode MS" pitchFamily="34" charset="-128"/>
              </a:rPr>
              <a:t>controlar los síntomas, prevenir el riesgo futuro de exacerbaciones y alcanzar la mejor función pulmonar posible, con mínimos efectos </a:t>
            </a:r>
            <a:r>
              <a:rPr lang="es-ES" sz="2400" dirty="0" smtClean="0">
                <a:latin typeface="Arial Unicode MS" pitchFamily="34" charset="-128"/>
              </a:rPr>
              <a:t>adversos</a:t>
            </a:r>
          </a:p>
          <a:p>
            <a:pPr>
              <a:buClr>
                <a:schemeClr val="tx2">
                  <a:lumMod val="50000"/>
                </a:schemeClr>
              </a:buClr>
            </a:pPr>
            <a:endParaRPr lang="es-ES" sz="2400" dirty="0" smtClean="0">
              <a:latin typeface="Arial Unicode MS" pitchFamily="34" charset="-128"/>
            </a:endParaRPr>
          </a:p>
          <a:p>
            <a:pPr>
              <a:buClr>
                <a:schemeClr val="tx2">
                  <a:lumMod val="50000"/>
                </a:schemeClr>
              </a:buClr>
            </a:pPr>
            <a:r>
              <a:rPr lang="es-ES" sz="2400" dirty="0">
                <a:latin typeface="Arial Unicode MS" pitchFamily="34" charset="-128"/>
              </a:rPr>
              <a:t>El tratamiento del asma </a:t>
            </a:r>
            <a:r>
              <a:rPr lang="es-ES" sz="2400" dirty="0" smtClean="0">
                <a:latin typeface="Arial Unicode MS" pitchFamily="34" charset="-128"/>
              </a:rPr>
              <a:t>incluye:</a:t>
            </a:r>
            <a:endParaRPr lang="es-ES" sz="2400" dirty="0">
              <a:latin typeface="Arial Unicode MS" pitchFamily="34" charset="-128"/>
            </a:endParaRPr>
          </a:p>
          <a:p>
            <a:pPr lvl="1">
              <a:buClr>
                <a:schemeClr val="tx2">
                  <a:lumMod val="50000"/>
                </a:schemeClr>
              </a:buClr>
            </a:pPr>
            <a:r>
              <a:rPr lang="es-ES" sz="1800" dirty="0" smtClean="0">
                <a:latin typeface="Arial Unicode MS" pitchFamily="34" charset="-128"/>
              </a:rPr>
              <a:t>Seguimiento </a:t>
            </a:r>
            <a:r>
              <a:rPr lang="es-ES" sz="1800" dirty="0">
                <a:latin typeface="Arial Unicode MS" pitchFamily="34" charset="-128"/>
              </a:rPr>
              <a:t>clínico regular </a:t>
            </a:r>
          </a:p>
          <a:p>
            <a:pPr lvl="1">
              <a:buClr>
                <a:schemeClr val="tx2">
                  <a:lumMod val="50000"/>
                </a:schemeClr>
              </a:buClr>
            </a:pPr>
            <a:r>
              <a:rPr lang="es-ES" sz="1800" dirty="0" smtClean="0">
                <a:latin typeface="Arial Unicode MS" pitchFamily="34" charset="-128"/>
              </a:rPr>
              <a:t>Educación </a:t>
            </a:r>
            <a:r>
              <a:rPr lang="es-ES" sz="1800" dirty="0">
                <a:latin typeface="Arial Unicode MS" pitchFamily="34" charset="-128"/>
              </a:rPr>
              <a:t>en el autocontrol y plan de acción</a:t>
            </a:r>
          </a:p>
          <a:p>
            <a:pPr lvl="1">
              <a:buClr>
                <a:schemeClr val="tx2">
                  <a:lumMod val="50000"/>
                </a:schemeClr>
              </a:buClr>
            </a:pPr>
            <a:r>
              <a:rPr lang="es-ES" sz="1800" dirty="0" smtClean="0">
                <a:latin typeface="Arial Unicode MS" pitchFamily="34" charset="-128"/>
              </a:rPr>
              <a:t>Medidas </a:t>
            </a:r>
            <a:r>
              <a:rPr lang="es-ES" sz="1800" dirty="0">
                <a:latin typeface="Arial Unicode MS" pitchFamily="34" charset="-128"/>
              </a:rPr>
              <a:t>para evitar los desencadenantes</a:t>
            </a:r>
          </a:p>
          <a:p>
            <a:pPr lvl="1">
              <a:buClr>
                <a:schemeClr val="tx2">
                  <a:lumMod val="50000"/>
                </a:schemeClr>
              </a:buClr>
            </a:pPr>
            <a:r>
              <a:rPr lang="es-ES" sz="1800" dirty="0" smtClean="0">
                <a:latin typeface="Arial Unicode MS" pitchFamily="34" charset="-128"/>
              </a:rPr>
              <a:t>Tratamiento </a:t>
            </a:r>
            <a:r>
              <a:rPr lang="es-ES" sz="1800" dirty="0">
                <a:latin typeface="Arial Unicode MS" pitchFamily="34" charset="-128"/>
              </a:rPr>
              <a:t>farmacológico</a:t>
            </a:r>
          </a:p>
          <a:p>
            <a:pPr>
              <a:buFontTx/>
              <a:buNone/>
            </a:pPr>
            <a:endParaRPr lang="es-ES" dirty="0" smtClean="0"/>
          </a:p>
          <a:p>
            <a:endParaRPr lang="es-ES" dirty="0" smtClean="0"/>
          </a:p>
        </p:txBody>
      </p:sp>
    </p:spTree>
    <p:extLst>
      <p:ext uri="{BB962C8B-B14F-4D97-AF65-F5344CB8AC3E}">
        <p14:creationId xmlns:p14="http://schemas.microsoft.com/office/powerpoint/2010/main" val="1626789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16632"/>
            <a:ext cx="8229600" cy="1143000"/>
          </a:xfrm>
        </p:spPr>
        <p:txBody>
          <a:bodyPr/>
          <a:lstStyle/>
          <a:p>
            <a:r>
              <a:rPr lang="es-ES" dirty="0" smtClean="0">
                <a:solidFill>
                  <a:schemeClr val="tx2"/>
                </a:solidFill>
                <a:latin typeface="Arial Black" pitchFamily="34" charset="0"/>
              </a:rPr>
              <a:t>Tratamiento (II)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251520" y="980728"/>
            <a:ext cx="8496944"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sz="1400" dirty="0">
                <a:solidFill>
                  <a:schemeClr val="tx2"/>
                </a:solidFill>
                <a:latin typeface="Arial Black" pitchFamily="34" charset="0"/>
              </a:rPr>
              <a:t>Seguimiento clínico regular</a:t>
            </a:r>
          </a:p>
          <a:p>
            <a:pPr>
              <a:buClr>
                <a:schemeClr val="tx2">
                  <a:lumMod val="50000"/>
                </a:schemeClr>
              </a:buClr>
            </a:pPr>
            <a:r>
              <a:rPr lang="es-ES" sz="1400" dirty="0" smtClean="0">
                <a:latin typeface="Arial Unicode MS" pitchFamily="34" charset="-128"/>
              </a:rPr>
              <a:t>Requiere </a:t>
            </a:r>
            <a:r>
              <a:rPr lang="es-ES" sz="1400" dirty="0">
                <a:latin typeface="Arial Unicode MS" pitchFamily="34" charset="-128"/>
              </a:rPr>
              <a:t>realizar un seguimiento clínico </a:t>
            </a:r>
            <a:r>
              <a:rPr lang="es-ES" sz="1400" dirty="0" smtClean="0">
                <a:latin typeface="Arial Unicode MS" pitchFamily="34" charset="-128"/>
              </a:rPr>
              <a:t>regular</a:t>
            </a:r>
            <a:r>
              <a:rPr lang="es-ES" sz="1400" dirty="0">
                <a:latin typeface="Arial Unicode MS" pitchFamily="34" charset="-128"/>
              </a:rPr>
              <a:t>, adaptado a cada paciente, </a:t>
            </a:r>
            <a:r>
              <a:rPr lang="es-ES" sz="1400" dirty="0" smtClean="0">
                <a:latin typeface="Arial Unicode MS" pitchFamily="34" charset="-128"/>
              </a:rPr>
              <a:t>valorando </a:t>
            </a:r>
            <a:r>
              <a:rPr lang="es-ES" sz="1400" dirty="0">
                <a:latin typeface="Arial Unicode MS" pitchFamily="34" charset="-128"/>
              </a:rPr>
              <a:t>el control actual de la enfermedad y el riesgo futuro, incluyendo los síntomas, el uso de medicación de rescate y la interferencia con las actividades de la vida diaria; la función pulmonar; las exacerbaciones; los efectos adversos de la medicación; la técnica de inhalación y la </a:t>
            </a:r>
            <a:r>
              <a:rPr lang="es-ES" sz="1400" dirty="0" smtClean="0">
                <a:latin typeface="Arial Unicode MS" pitchFamily="34" charset="-128"/>
              </a:rPr>
              <a:t>adherencia (tabla 1).</a:t>
            </a:r>
          </a:p>
          <a:p>
            <a:pPr>
              <a:buClr>
                <a:schemeClr val="tx2">
                  <a:lumMod val="50000"/>
                </a:schemeClr>
              </a:buClr>
            </a:pPr>
            <a:r>
              <a:rPr lang="es-ES" sz="1400" dirty="0">
                <a:latin typeface="Arial Unicode MS" pitchFamily="34" charset="-128"/>
              </a:rPr>
              <a:t>La falta de adherencia al tratamiento controlador es muy </a:t>
            </a:r>
            <a:r>
              <a:rPr lang="es-ES" sz="1400" dirty="0" smtClean="0">
                <a:latin typeface="Arial Unicode MS" pitchFamily="34" charset="-128"/>
              </a:rPr>
              <a:t>frecuente: consultar </a:t>
            </a:r>
            <a:r>
              <a:rPr lang="es-ES" sz="1400" dirty="0">
                <a:latin typeface="Arial Unicode MS" pitchFamily="34" charset="-128"/>
              </a:rPr>
              <a:t>las dispensaciones en receta electrónica y utilizar </a:t>
            </a:r>
            <a:r>
              <a:rPr lang="es-ES" sz="1400" dirty="0" smtClean="0">
                <a:latin typeface="Arial Unicode MS" pitchFamily="34" charset="-128"/>
              </a:rPr>
              <a:t>el </a:t>
            </a:r>
            <a:r>
              <a:rPr lang="es-ES" sz="1400" dirty="0">
                <a:latin typeface="Arial Unicode MS" pitchFamily="34" charset="-128"/>
              </a:rPr>
              <a:t>test de </a:t>
            </a:r>
            <a:r>
              <a:rPr lang="es-ES" sz="1400" dirty="0" err="1">
                <a:latin typeface="Arial Unicode MS" pitchFamily="34" charset="-128"/>
              </a:rPr>
              <a:t>Morisky</a:t>
            </a:r>
            <a:r>
              <a:rPr lang="es-ES" sz="1400" dirty="0">
                <a:latin typeface="Arial Unicode MS" pitchFamily="34" charset="-128"/>
              </a:rPr>
              <a:t>-Green o el de </a:t>
            </a:r>
            <a:r>
              <a:rPr lang="es-ES" sz="1400" dirty="0" err="1">
                <a:latin typeface="Arial Unicode MS" pitchFamily="34" charset="-128"/>
              </a:rPr>
              <a:t>Haynes-Sackett</a:t>
            </a:r>
            <a:r>
              <a:rPr lang="es-ES" sz="1400" dirty="0">
                <a:latin typeface="Arial Unicode MS" pitchFamily="34" charset="-128"/>
              </a:rPr>
              <a:t> o el test específico de adherencia a inhaladores (TAI</a:t>
            </a:r>
            <a:r>
              <a:rPr lang="es-ES" sz="1400" dirty="0" smtClean="0">
                <a:latin typeface="Arial Unicode MS" pitchFamily="34" charset="-128"/>
              </a:rPr>
              <a:t>), disponibles en </a:t>
            </a:r>
            <a:r>
              <a:rPr lang="es-ES" sz="1400" dirty="0" err="1" smtClean="0">
                <a:latin typeface="Arial Unicode MS" pitchFamily="34" charset="-128"/>
              </a:rPr>
              <a:t>Osabide</a:t>
            </a:r>
            <a:r>
              <a:rPr lang="es-ES" sz="1400" dirty="0" smtClean="0">
                <a:latin typeface="Arial Unicode MS" pitchFamily="34" charset="-128"/>
              </a:rPr>
              <a:t> Global. </a:t>
            </a:r>
            <a:r>
              <a:rPr lang="es-ES" sz="1400" dirty="0">
                <a:latin typeface="Arial Unicode MS" pitchFamily="34" charset="-128"/>
              </a:rPr>
              <a:t>También </a:t>
            </a:r>
            <a:r>
              <a:rPr lang="es-ES" sz="1400" dirty="0" smtClean="0">
                <a:latin typeface="Arial Unicode MS" pitchFamily="34" charset="-128"/>
              </a:rPr>
              <a:t>está disponible el </a:t>
            </a:r>
            <a:r>
              <a:rPr lang="es-ES" sz="1400" dirty="0">
                <a:latin typeface="Arial Unicode MS" pitchFamily="34" charset="-128"/>
              </a:rPr>
              <a:t>formulario de control del asma (ACT), que </a:t>
            </a:r>
            <a:r>
              <a:rPr lang="es-ES" sz="1400" dirty="0" smtClean="0">
                <a:latin typeface="Arial Unicode MS" pitchFamily="34" charset="-128"/>
              </a:rPr>
              <a:t>evalúa los </a:t>
            </a:r>
            <a:r>
              <a:rPr lang="es-ES" sz="1400" dirty="0">
                <a:latin typeface="Arial Unicode MS" pitchFamily="34" charset="-128"/>
              </a:rPr>
              <a:t>síntomas</a:t>
            </a:r>
            <a:r>
              <a:rPr lang="es-ES" sz="1400" dirty="0" smtClean="0">
                <a:latin typeface="Arial Unicode MS" pitchFamily="34" charset="-128"/>
              </a:rPr>
              <a:t>.</a:t>
            </a:r>
          </a:p>
          <a:p>
            <a:pPr>
              <a:buClr>
                <a:schemeClr val="tx2">
                  <a:lumMod val="50000"/>
                </a:schemeClr>
              </a:buClr>
            </a:pPr>
            <a:endParaRPr lang="es-ES" sz="1400" dirty="0" smtClean="0">
              <a:latin typeface="Arial Unicode MS" pitchFamily="34" charset="-128"/>
            </a:endParaRPr>
          </a:p>
          <a:p>
            <a:pPr marL="0" indent="0">
              <a:buClr>
                <a:schemeClr val="tx2">
                  <a:lumMod val="50000"/>
                </a:schemeClr>
              </a:buClr>
              <a:buNone/>
            </a:pPr>
            <a:r>
              <a:rPr lang="es-ES" sz="1400" dirty="0">
                <a:solidFill>
                  <a:schemeClr val="tx2"/>
                </a:solidFill>
                <a:latin typeface="Arial Black" pitchFamily="34" charset="0"/>
              </a:rPr>
              <a:t>Educación en el autocontrol y plan de acción</a:t>
            </a:r>
          </a:p>
          <a:p>
            <a:pPr>
              <a:buClr>
                <a:schemeClr val="tx2">
                  <a:lumMod val="50000"/>
                </a:schemeClr>
              </a:buClr>
            </a:pPr>
            <a:r>
              <a:rPr lang="es-ES" sz="1400" dirty="0" smtClean="0">
                <a:latin typeface="Arial Unicode MS" pitchFamily="34" charset="-128"/>
              </a:rPr>
              <a:t>La </a:t>
            </a:r>
            <a:r>
              <a:rPr lang="es-ES" sz="1400" dirty="0">
                <a:latin typeface="Arial Unicode MS" pitchFamily="34" charset="-128"/>
              </a:rPr>
              <a:t>educación en el autocontrol que incorpora planes de acción escritos y un seguimiento clínico regular mejora los resultados en </a:t>
            </a:r>
            <a:r>
              <a:rPr lang="es-ES" sz="1400" dirty="0" smtClean="0">
                <a:latin typeface="Arial Unicode MS" pitchFamily="34" charset="-128"/>
              </a:rPr>
              <a:t>salud; debería implementarse en la rutina</a:t>
            </a:r>
          </a:p>
          <a:p>
            <a:pPr>
              <a:buClr>
                <a:schemeClr val="tx2">
                  <a:lumMod val="50000"/>
                </a:schemeClr>
              </a:buClr>
            </a:pPr>
            <a:r>
              <a:rPr lang="es-ES" sz="1400" dirty="0">
                <a:latin typeface="Arial Unicode MS" pitchFamily="34" charset="-128"/>
              </a:rPr>
              <a:t>Los planes de acción escritos deben incluir la medicación habitual del paciente, instrucciones sobre cómo reconocer el empeoramiento de los síntomas, cuándo y cómo aumentar la medicación e iniciar la toma de corticoides orales y cuándo solicitar asistencia médica o atención </a:t>
            </a:r>
            <a:r>
              <a:rPr lang="es-ES" sz="1400" dirty="0" smtClean="0">
                <a:latin typeface="Arial Unicode MS" pitchFamily="34" charset="-128"/>
              </a:rPr>
              <a:t>urgente</a:t>
            </a:r>
          </a:p>
          <a:p>
            <a:pPr>
              <a:buClr>
                <a:schemeClr val="tx2">
                  <a:lumMod val="50000"/>
                </a:schemeClr>
              </a:buClr>
            </a:pPr>
            <a:r>
              <a:rPr lang="es-ES" sz="1400" dirty="0">
                <a:latin typeface="Arial Unicode MS" pitchFamily="34" charset="-128"/>
              </a:rPr>
              <a:t>Cualquier consulta relacionada con el asma es una oportunidad para </a:t>
            </a:r>
            <a:r>
              <a:rPr lang="es-ES" sz="1400" dirty="0" smtClean="0">
                <a:latin typeface="Arial Unicode MS" pitchFamily="34" charset="-128"/>
              </a:rPr>
              <a:t>reforzar los </a:t>
            </a:r>
            <a:r>
              <a:rPr lang="es-ES" sz="1400" dirty="0">
                <a:latin typeface="Arial Unicode MS" pitchFamily="34" charset="-128"/>
              </a:rPr>
              <a:t>conocimientos </a:t>
            </a:r>
            <a:r>
              <a:rPr lang="es-ES" sz="1400" dirty="0" smtClean="0">
                <a:latin typeface="Arial Unicode MS" pitchFamily="34" charset="-128"/>
              </a:rPr>
              <a:t>del </a:t>
            </a:r>
            <a:r>
              <a:rPr lang="es-ES" sz="1400" dirty="0">
                <a:latin typeface="Arial Unicode MS" pitchFamily="34" charset="-128"/>
              </a:rPr>
              <a:t>paciente en el manejo </a:t>
            </a:r>
            <a:r>
              <a:rPr lang="es-ES" sz="1400" dirty="0" smtClean="0">
                <a:latin typeface="Arial Unicode MS" pitchFamily="34" charset="-128"/>
              </a:rPr>
              <a:t>del asma y para instaurar/reforzar  un </a:t>
            </a:r>
            <a:r>
              <a:rPr lang="es-ES" sz="1400" dirty="0">
                <a:latin typeface="Arial Unicode MS" pitchFamily="34" charset="-128"/>
              </a:rPr>
              <a:t>plan de acción</a:t>
            </a:r>
          </a:p>
          <a:p>
            <a:pPr>
              <a:buClr>
                <a:schemeClr val="tx2">
                  <a:lumMod val="50000"/>
                </a:schemeClr>
              </a:buClr>
            </a:pPr>
            <a:endParaRPr lang="es-ES" sz="1800" dirty="0">
              <a:latin typeface="Arial Unicode MS" pitchFamily="34" charset="-128"/>
            </a:endParaRPr>
          </a:p>
          <a:p>
            <a:pPr>
              <a:buFontTx/>
              <a:buNone/>
            </a:pPr>
            <a:endParaRPr lang="es-ES" dirty="0" smtClean="0"/>
          </a:p>
          <a:p>
            <a:endParaRPr lang="es-ES" dirty="0" smtClean="0"/>
          </a:p>
        </p:txBody>
      </p:sp>
    </p:spTree>
    <p:extLst>
      <p:ext uri="{BB962C8B-B14F-4D97-AF65-F5344CB8AC3E}">
        <p14:creationId xmlns:p14="http://schemas.microsoft.com/office/powerpoint/2010/main" val="4258632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4040"/>
            <a:ext cx="6624736" cy="5811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8632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16632"/>
            <a:ext cx="8229600" cy="1143000"/>
          </a:xfrm>
        </p:spPr>
        <p:txBody>
          <a:bodyPr/>
          <a:lstStyle/>
          <a:p>
            <a:r>
              <a:rPr lang="es-ES" dirty="0" smtClean="0">
                <a:solidFill>
                  <a:schemeClr val="tx2"/>
                </a:solidFill>
                <a:latin typeface="Arial Black" pitchFamily="34" charset="0"/>
              </a:rPr>
              <a:t>Tratamiento (III)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323528" y="1196752"/>
            <a:ext cx="8496944" cy="4032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sz="1600" dirty="0" smtClean="0">
                <a:solidFill>
                  <a:schemeClr val="tx2"/>
                </a:solidFill>
                <a:latin typeface="Arial Black" pitchFamily="34" charset="0"/>
              </a:rPr>
              <a:t>Tratamiento </a:t>
            </a:r>
            <a:r>
              <a:rPr lang="es-ES" sz="1600" dirty="0">
                <a:solidFill>
                  <a:schemeClr val="tx2"/>
                </a:solidFill>
                <a:latin typeface="Arial Black" pitchFamily="34" charset="0"/>
              </a:rPr>
              <a:t>no farmacológico y medidas para evitar los </a:t>
            </a:r>
            <a:r>
              <a:rPr lang="es-ES" sz="1600" dirty="0" smtClean="0">
                <a:solidFill>
                  <a:schemeClr val="tx2"/>
                </a:solidFill>
                <a:latin typeface="Arial Black" pitchFamily="34" charset="0"/>
              </a:rPr>
              <a:t>desencadenantes</a:t>
            </a:r>
          </a:p>
          <a:p>
            <a:pPr>
              <a:buClr>
                <a:schemeClr val="tx2">
                  <a:lumMod val="50000"/>
                </a:schemeClr>
              </a:buClr>
            </a:pPr>
            <a:endParaRPr lang="es-ES" sz="1600" dirty="0" smtClean="0">
              <a:latin typeface="Arial Unicode MS" pitchFamily="34" charset="-128"/>
            </a:endParaRPr>
          </a:p>
          <a:p>
            <a:pPr>
              <a:buClr>
                <a:schemeClr val="tx2">
                  <a:lumMod val="50000"/>
                </a:schemeClr>
              </a:buClr>
            </a:pPr>
            <a:r>
              <a:rPr lang="es-ES" sz="1600" dirty="0" smtClean="0">
                <a:latin typeface="Arial Unicode MS" pitchFamily="34" charset="-128"/>
              </a:rPr>
              <a:t>La </a:t>
            </a:r>
            <a:r>
              <a:rPr lang="es-ES" sz="1600" dirty="0">
                <a:latin typeface="Arial Unicode MS" pitchFamily="34" charset="-128"/>
              </a:rPr>
              <a:t>exposición a desencadenantes ambientales a los que el paciente está sensibilizado, puede producir un empeoramiento de los síntomas, por lo que debe evitarse. En el caso de los ácaros, las medidas de evitación, tanto físicas como químicas, por sí solas, se han mostrado ineficaces en la reducción de las </a:t>
            </a:r>
            <a:r>
              <a:rPr lang="es-ES" sz="1600" dirty="0" smtClean="0">
                <a:latin typeface="Arial Unicode MS" pitchFamily="34" charset="-128"/>
              </a:rPr>
              <a:t>exacerbaciones</a:t>
            </a:r>
          </a:p>
          <a:p>
            <a:pPr>
              <a:buClr>
                <a:schemeClr val="tx2">
                  <a:lumMod val="50000"/>
                </a:schemeClr>
              </a:buClr>
            </a:pPr>
            <a:endParaRPr lang="es-ES" sz="1600" dirty="0" smtClean="0">
              <a:latin typeface="Arial Unicode MS" pitchFamily="34" charset="-128"/>
            </a:endParaRPr>
          </a:p>
          <a:p>
            <a:pPr>
              <a:buClr>
                <a:schemeClr val="tx2">
                  <a:lumMod val="50000"/>
                </a:schemeClr>
              </a:buClr>
            </a:pPr>
            <a:r>
              <a:rPr lang="es-ES" sz="1600" dirty="0" smtClean="0">
                <a:latin typeface="Arial Unicode MS" pitchFamily="34" charset="-128"/>
              </a:rPr>
              <a:t>La exposición directa o pasiva al humo del tabaco se asocia a un empeoramiento de los síntomas y del control del asma, por lo que a los pacientes fumadores con asma se les debe ofrecer apoyo para dejar de fumar</a:t>
            </a:r>
          </a:p>
          <a:p>
            <a:pPr>
              <a:buClr>
                <a:schemeClr val="tx2">
                  <a:lumMod val="50000"/>
                </a:schemeClr>
              </a:buClr>
            </a:pPr>
            <a:endParaRPr lang="es-ES" sz="1600" dirty="0" smtClean="0">
              <a:latin typeface="Arial Unicode MS" pitchFamily="34" charset="-128"/>
            </a:endParaRPr>
          </a:p>
          <a:p>
            <a:pPr>
              <a:buClr>
                <a:schemeClr val="tx2">
                  <a:lumMod val="50000"/>
                </a:schemeClr>
              </a:buClr>
            </a:pPr>
            <a:r>
              <a:rPr lang="es-ES" sz="1600" dirty="0" smtClean="0">
                <a:latin typeface="Arial Unicode MS" pitchFamily="34" charset="-128"/>
              </a:rPr>
              <a:t>Los </a:t>
            </a:r>
            <a:r>
              <a:rPr lang="es-ES" sz="1600" dirty="0">
                <a:latin typeface="Arial Unicode MS" pitchFamily="34" charset="-128"/>
              </a:rPr>
              <a:t>beta-bloqueantes, incluyendo las gotas oculares, pueden producir broncoespasmo, por lo que, en general, debe tratar de evitarse su uso en pacientes con </a:t>
            </a:r>
            <a:r>
              <a:rPr lang="es-ES" sz="1600" dirty="0" smtClean="0">
                <a:latin typeface="Arial Unicode MS" pitchFamily="34" charset="-128"/>
              </a:rPr>
              <a:t>asma. </a:t>
            </a:r>
            <a:r>
              <a:rPr lang="es-ES" sz="1600" dirty="0">
                <a:latin typeface="Arial Unicode MS" pitchFamily="34" charset="-128"/>
              </a:rPr>
              <a:t>Cuando son necesarios para tratar patologías como la insuficiencia cardiaca o en el </a:t>
            </a:r>
            <a:r>
              <a:rPr lang="es-ES" sz="1600" dirty="0" err="1">
                <a:latin typeface="Arial Unicode MS" pitchFamily="34" charset="-128"/>
              </a:rPr>
              <a:t>postinfarto</a:t>
            </a:r>
            <a:r>
              <a:rPr lang="es-ES" sz="1600" dirty="0">
                <a:latin typeface="Arial Unicode MS" pitchFamily="34" charset="-128"/>
              </a:rPr>
              <a:t>, son preferibles los beta-bloqueantes </a:t>
            </a:r>
            <a:r>
              <a:rPr lang="es-ES" sz="1600" dirty="0" err="1">
                <a:latin typeface="Arial Unicode MS" pitchFamily="34" charset="-128"/>
              </a:rPr>
              <a:t>cardioselectivos</a:t>
            </a:r>
            <a:r>
              <a:rPr lang="es-ES" sz="1600" dirty="0" smtClean="0">
                <a:latin typeface="Arial Unicode MS" pitchFamily="34" charset="-128"/>
              </a:rPr>
              <a:t>.</a:t>
            </a:r>
          </a:p>
          <a:p>
            <a:pPr>
              <a:buClr>
                <a:schemeClr val="tx2">
                  <a:lumMod val="50000"/>
                </a:schemeClr>
              </a:buClr>
            </a:pPr>
            <a:endParaRPr lang="es-ES" sz="1400" dirty="0" smtClean="0">
              <a:latin typeface="Arial Unicode MS" pitchFamily="34" charset="-128"/>
            </a:endParaRPr>
          </a:p>
          <a:p>
            <a:pPr>
              <a:buFontTx/>
              <a:buNone/>
            </a:pPr>
            <a:endParaRPr lang="es-ES" dirty="0" smtClean="0"/>
          </a:p>
          <a:p>
            <a:endParaRPr lang="es-ES" dirty="0" smtClean="0"/>
          </a:p>
        </p:txBody>
      </p:sp>
    </p:spTree>
    <p:extLst>
      <p:ext uri="{BB962C8B-B14F-4D97-AF65-F5344CB8AC3E}">
        <p14:creationId xmlns:p14="http://schemas.microsoft.com/office/powerpoint/2010/main" val="3954597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2.xml><?xml version="1.0" encoding="utf-8"?>
<p:tagLst xmlns:a="http://schemas.openxmlformats.org/drawingml/2006/main" xmlns:r="http://schemas.openxmlformats.org/officeDocument/2006/relationships" xmlns:p="http://schemas.openxmlformats.org/presentationml/2006/main">
  <p:tag name="DVSHAPEID" val="xxYxz5B8gosKIc50IFAKL8"/>
</p:tagLst>
</file>

<file path=ppt/tags/tag3.xml><?xml version="1.0" encoding="utf-8"?>
<p:tagLst xmlns:a="http://schemas.openxmlformats.org/drawingml/2006/main" xmlns:r="http://schemas.openxmlformats.org/officeDocument/2006/relationships" xmlns:p="http://schemas.openxmlformats.org/presentationml/2006/main">
  <p:tag name="DVSHAPEID" val="YwjMHoTj4NvKVyizNkTnlq"/>
</p:tagLst>
</file>

<file path=ppt/tags/tag4.xml><?xml version="1.0" encoding="utf-8"?>
<p:tagLst xmlns:a="http://schemas.openxmlformats.org/drawingml/2006/main" xmlns:r="http://schemas.openxmlformats.org/officeDocument/2006/relationships" xmlns:p="http://schemas.openxmlformats.org/presentationml/2006/main">
  <p:tag name="DVSHAPEID" val="uHy7AzppM9zpyreModfXkF"/>
</p:tagLst>
</file>

<file path=ppt/tags/tag5.xml><?xml version="1.0" encoding="utf-8"?>
<p:tagLst xmlns:a="http://schemas.openxmlformats.org/drawingml/2006/main" xmlns:r="http://schemas.openxmlformats.org/officeDocument/2006/relationships" xmlns:p="http://schemas.openxmlformats.org/presentationml/2006/main">
  <p:tag name="DVSECTIONID" val="bPzgoGZ8qpD1tJ3F4ATwbP"/>
</p:tagLst>
</file>

<file path=ppt/tags/tag6.xml><?xml version="1.0" encoding="utf-8"?>
<p:tagLst xmlns:a="http://schemas.openxmlformats.org/drawingml/2006/main" xmlns:r="http://schemas.openxmlformats.org/officeDocument/2006/relationships" xmlns:p="http://schemas.openxmlformats.org/presentationml/2006/main">
  <p:tag name="DVSHAPEID" val="P6Gj9T9JaIbWbW0vWgijGW"/>
</p:tagLst>
</file>

<file path=ppt/tags/tag7.xml><?xml version="1.0" encoding="utf-8"?>
<p:tagLst xmlns:a="http://schemas.openxmlformats.org/drawingml/2006/main" xmlns:r="http://schemas.openxmlformats.org/officeDocument/2006/relationships" xmlns:p="http://schemas.openxmlformats.org/presentationml/2006/main">
  <p:tag name="DVSHAPEID" val="dYCToOdBRTho2reSUHAN92"/>
</p:tagLst>
</file>

<file path=ppt/tags/tag8.xml><?xml version="1.0" encoding="utf-8"?>
<p:tagLst xmlns:a="http://schemas.openxmlformats.org/drawingml/2006/main" xmlns:r="http://schemas.openxmlformats.org/officeDocument/2006/relationships" xmlns:p="http://schemas.openxmlformats.org/presentationml/2006/main">
  <p:tag name="DVSHAPEID" val="msKhi5dC2cZkLXKsAcNKVb"/>
</p:tagLst>
</file>

<file path=ppt/theme/theme1.xml><?xml version="1.0" encoding="utf-8"?>
<a:theme xmlns:a="http://schemas.openxmlformats.org/drawingml/2006/main" name="3_Diseño personalizado">
  <a:themeElements>
    <a:clrScheme name="Personalizado 2">
      <a:dk1>
        <a:sysClr val="windowText" lastClr="000000"/>
      </a:dk1>
      <a:lt1>
        <a:sysClr val="window" lastClr="FFFFFF"/>
      </a:lt1>
      <a:dk2>
        <a:srgbClr val="4BACC6"/>
      </a:dk2>
      <a:lt2>
        <a:srgbClr val="EEECE1"/>
      </a:lt2>
      <a:accent1>
        <a:srgbClr val="31859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1954</TotalTime>
  <Words>2644</Words>
  <Application>Microsoft Office PowerPoint</Application>
  <PresentationFormat>Presentación en pantalla (4:3)</PresentationFormat>
  <Paragraphs>136</Paragraphs>
  <Slides>25</Slides>
  <Notes>1</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3_Diseño personalizado</vt:lpstr>
      <vt:lpstr> ASMA EN LA EDAD ADULTA Y ADOLESCENCIA   Vol 25, Nº 8, 2017</vt:lpstr>
      <vt:lpstr>Sumario</vt:lpstr>
      <vt:lpstr>Introducción</vt:lpstr>
      <vt:lpstr>Diagnóstico</vt:lpstr>
      <vt:lpstr>Diagnóstico (II)</vt:lpstr>
      <vt:lpstr>Tratamiento (I)</vt:lpstr>
      <vt:lpstr>Tratamiento (II)</vt:lpstr>
      <vt:lpstr>Presentación de PowerPoint</vt:lpstr>
      <vt:lpstr>Tratamiento (III)</vt:lpstr>
      <vt:lpstr>Tratamiento (IV)</vt:lpstr>
      <vt:lpstr>Presentación de PowerPoint</vt:lpstr>
      <vt:lpstr>Tratamiento farmacológico</vt:lpstr>
      <vt:lpstr>Presentación de PowerPoint</vt:lpstr>
      <vt:lpstr>Tratamiento farmacológico</vt:lpstr>
      <vt:lpstr>Tratamiento farmacológico</vt:lpstr>
      <vt:lpstr>Reducción del tratamiento (I)</vt:lpstr>
      <vt:lpstr>Reducción del tratamiento (II)</vt:lpstr>
      <vt:lpstr>El asma: ¿una enfermedad para toda la vida?  </vt:lpstr>
      <vt:lpstr>Tratamiento escalonado del asma en Osakidetza: ¿qué nos dicen los datos?</vt:lpstr>
      <vt:lpstr>Tratamiento del asma en situaciones especiales </vt:lpstr>
      <vt:lpstr>Tratamiento de la comorbilidad</vt:lpstr>
      <vt:lpstr>Presentación de PowerPoint</vt:lpstr>
      <vt:lpstr>Presentación de PowerPoint</vt:lpstr>
      <vt:lpstr>Presentación de PowerPoint</vt:lpstr>
      <vt:lpstr>Para mas información y bibliografía…</vt:lpstr>
    </vt:vector>
  </TitlesOfParts>
  <Company>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INFAC Información Farmacoterapéutica</dc:title>
  <dc:creator>COMITE REDACCION INFAC</dc:creator>
  <cp:lastModifiedBy>Varona Garcia, Carlos Felipe</cp:lastModifiedBy>
  <cp:revision>201</cp:revision>
  <cp:lastPrinted>2017-11-29T13:42:47Z</cp:lastPrinted>
  <dcterms:created xsi:type="dcterms:W3CDTF">2007-11-13T08:52:06Z</dcterms:created>
  <dcterms:modified xsi:type="dcterms:W3CDTF">2017-12-18T08:10:34Z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DocumentId">
    <vt:lpwstr>160ivq7-8rTnREubEONBuH9j9k92nA21cNajGSl9HSP4</vt:lpwstr>
  </property>
  <property fmtid="{D5CDD505-2E9C-101B-9397-08002B2CF9AE}" pid="3" name="Google.Documents.RevisionId">
    <vt:lpwstr>12863737458791287082</vt:lpwstr>
  </property>
  <property fmtid="{D5CDD505-2E9C-101B-9397-08002B2CF9AE}" pid="4" name="Google.Documents.PreviousRevisionId">
    <vt:lpwstr>12445244904266056390</vt:lpwstr>
  </property>
  <property fmtid="{D5CDD505-2E9C-101B-9397-08002B2CF9AE}" pid="5" name="Google.Documents.PluginVersion">
    <vt:lpwstr>2.0.2026.3768</vt:lpwstr>
  </property>
  <property fmtid="{D5CDD505-2E9C-101B-9397-08002B2CF9AE}" pid="6" name="Google.Documents.MergeIncapabilityFlags">
    <vt:i4>0</vt:i4>
  </property>
  <property fmtid="{D5CDD505-2E9C-101B-9397-08002B2CF9AE}" pid="7" name="Google.Documents.Tracking">
    <vt:lpwstr>true</vt:lpwstr>
  </property>
</Properties>
</file>